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4"/>
    <p:sldMasterId id="2147483660" r:id="rId5"/>
    <p:sldMasterId id="2147483729" r:id="rId6"/>
  </p:sldMasterIdLst>
  <p:notesMasterIdLst>
    <p:notesMasterId r:id="rId79"/>
  </p:notesMasterIdLst>
  <p:sldIdLst>
    <p:sldId id="258" r:id="rId7"/>
    <p:sldId id="893" r:id="rId8"/>
    <p:sldId id="891" r:id="rId9"/>
    <p:sldId id="257" r:id="rId10"/>
    <p:sldId id="886" r:id="rId11"/>
    <p:sldId id="263" r:id="rId12"/>
    <p:sldId id="259" r:id="rId13"/>
    <p:sldId id="260" r:id="rId14"/>
    <p:sldId id="261" r:id="rId15"/>
    <p:sldId id="262" r:id="rId16"/>
    <p:sldId id="360" r:id="rId17"/>
    <p:sldId id="875" r:id="rId18"/>
    <p:sldId id="876" r:id="rId19"/>
    <p:sldId id="265" r:id="rId20"/>
    <p:sldId id="266" r:id="rId21"/>
    <p:sldId id="346" r:id="rId22"/>
    <p:sldId id="348" r:id="rId23"/>
    <p:sldId id="340" r:id="rId24"/>
    <p:sldId id="351" r:id="rId25"/>
    <p:sldId id="281" r:id="rId26"/>
    <p:sldId id="887" r:id="rId27"/>
    <p:sldId id="280" r:id="rId28"/>
    <p:sldId id="279" r:id="rId29"/>
    <p:sldId id="843" r:id="rId30"/>
    <p:sldId id="844" r:id="rId31"/>
    <p:sldId id="881" r:id="rId32"/>
    <p:sldId id="278" r:id="rId33"/>
    <p:sldId id="277" r:id="rId34"/>
    <p:sldId id="273" r:id="rId35"/>
    <p:sldId id="276" r:id="rId36"/>
    <p:sldId id="846" r:id="rId37"/>
    <p:sldId id="877" r:id="rId38"/>
    <p:sldId id="267" r:id="rId39"/>
    <p:sldId id="268" r:id="rId40"/>
    <p:sldId id="269" r:id="rId41"/>
    <p:sldId id="270" r:id="rId42"/>
    <p:sldId id="271" r:id="rId43"/>
    <p:sldId id="889" r:id="rId44"/>
    <p:sldId id="888" r:id="rId45"/>
    <p:sldId id="894" r:id="rId46"/>
    <p:sldId id="895" r:id="rId47"/>
    <p:sldId id="870" r:id="rId48"/>
    <p:sldId id="871" r:id="rId49"/>
    <p:sldId id="284" r:id="rId50"/>
    <p:sldId id="872" r:id="rId51"/>
    <p:sldId id="873" r:id="rId52"/>
    <p:sldId id="311" r:id="rId53"/>
    <p:sldId id="896" r:id="rId54"/>
    <p:sldId id="897" r:id="rId55"/>
    <p:sldId id="293" r:id="rId56"/>
    <p:sldId id="882" r:id="rId57"/>
    <p:sldId id="902" r:id="rId58"/>
    <p:sldId id="282" r:id="rId59"/>
    <p:sldId id="317" r:id="rId60"/>
    <p:sldId id="288" r:id="rId61"/>
    <p:sldId id="318" r:id="rId62"/>
    <p:sldId id="316" r:id="rId63"/>
    <p:sldId id="879" r:id="rId64"/>
    <p:sldId id="304" r:id="rId65"/>
    <p:sldId id="301" r:id="rId66"/>
    <p:sldId id="305" r:id="rId67"/>
    <p:sldId id="868" r:id="rId68"/>
    <p:sldId id="289" r:id="rId69"/>
    <p:sldId id="286" r:id="rId70"/>
    <p:sldId id="880" r:id="rId71"/>
    <p:sldId id="878" r:id="rId72"/>
    <p:sldId id="900" r:id="rId73"/>
    <p:sldId id="306" r:id="rId74"/>
    <p:sldId id="901" r:id="rId75"/>
    <p:sldId id="898" r:id="rId76"/>
    <p:sldId id="899" r:id="rId77"/>
    <p:sldId id="884" r:id="rId78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FlandersArtSans-Bold" panose="00000800000000000000" pitchFamily="2" charset="0"/>
      <p:bold r:id="rId85"/>
    </p:embeddedFont>
    <p:embeddedFont>
      <p:font typeface="FlandersArtSans-Regular" panose="00000500000000000000" pitchFamily="2" charset="0"/>
      <p:regular r:id="rId86"/>
    </p:embeddedFont>
    <p:embeddedFont>
      <p:font typeface="Helvetica Neue" panose="020B0604020202020204" charset="0"/>
      <p:regular r:id="rId87"/>
      <p:bold r:id="rId88"/>
      <p:italic r:id="rId89"/>
      <p:boldItalic r:id="rId90"/>
    </p:embeddedFont>
    <p:embeddedFont>
      <p:font typeface="Proxima Nova" panose="020B060402020202020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uk De Meester" initials="" lastIdx="1" clrIdx="0"/>
  <p:cmAuthor id="1" name="Dimi Schepers" initials="" lastIdx="1" clrIdx="1"/>
  <p:cmAuthor id="2" name="Brecht Van de Vyvere" initials="" lastIdx="1" clrIdx="2"/>
  <p:cmAuthor id="3" name="dimitri.schepers@outlook.com" initials="di" lastIdx="3" clrIdx="3">
    <p:extLst>
      <p:ext uri="{19B8F6BF-5375-455C-9EA6-DF929625EA0E}">
        <p15:presenceInfo xmlns:p15="http://schemas.microsoft.com/office/powerpoint/2012/main" userId="S::dimitri.schepers_outlook.com#ext#@vlaamseoverheid.onmicrosoft.com::a99cf621-1e87-45d4-a8a6-60bc63b29fa2" providerId="AD"/>
      </p:ext>
    </p:extLst>
  </p:cmAuthor>
  <p:cmAuthor id="4" name="Vlassenroot Eveline" initials="VE" lastIdx="14" clrIdx="4">
    <p:extLst>
      <p:ext uri="{19B8F6BF-5375-455C-9EA6-DF929625EA0E}">
        <p15:presenceInfo xmlns:p15="http://schemas.microsoft.com/office/powerpoint/2012/main" userId="S::eveline.vlassenroot@kb.vlaanderen.be::85f3f71a-148d-4f98-b9b2-5e30c71d8961" providerId="AD"/>
      </p:ext>
    </p:extLst>
  </p:cmAuthor>
  <p:cmAuthor id="5" name="Van Dorst Yana" initials="VY" lastIdx="1" clrIdx="5">
    <p:extLst>
      <p:ext uri="{19B8F6BF-5375-455C-9EA6-DF929625EA0E}">
        <p15:presenceInfo xmlns:p15="http://schemas.microsoft.com/office/powerpoint/2012/main" userId="S::vandoya_cronos.be#ext#@vlaamseoverheid.onmicrosoft.com::9617adcb-9426-483a-b90d-d3077cb873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927050-04BB-48FD-9B0C-A39A09DD7B1E}">
  <a:tblStyle styleId="{38927050-04BB-48FD-9B0C-A39A09DD7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9" d="100"/>
          <a:sy n="149" d="100"/>
        </p:scale>
        <p:origin x="50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11.fntdata"/><Relationship Id="rId95" Type="http://schemas.openxmlformats.org/officeDocument/2006/relationships/commentAuthors" Target="commentAuthor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font" Target="fonts/font1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font" Target="fonts/font8.fntdata"/><Relationship Id="rId61" Type="http://schemas.openxmlformats.org/officeDocument/2006/relationships/slide" Target="slides/slide55.xml"/><Relationship Id="rId82" Type="http://schemas.openxmlformats.org/officeDocument/2006/relationships/font" Target="fonts/font3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font" Target="fonts/font14.fntdata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BF3AD3-DD7B-43D8-A0ED-ABEC4BB2793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D195C6E4-E113-43AF-A12C-BCA43D9D47C0}">
      <dgm:prSet phldrT="[Tekst]"/>
      <dgm:spPr/>
      <dgm:t>
        <a:bodyPr/>
        <a:lstStyle/>
        <a:p>
          <a:r>
            <a:rPr lang="nl-BE"/>
            <a:t>Archeologisch vooronderzoek</a:t>
          </a:r>
        </a:p>
      </dgm:t>
    </dgm:pt>
    <dgm:pt modelId="{CD21E7F4-1E33-43DE-A608-ABFD0278DF24}" type="parTrans" cxnId="{2CE9D369-E939-45D6-A886-7BC62D7B8475}">
      <dgm:prSet/>
      <dgm:spPr/>
      <dgm:t>
        <a:bodyPr/>
        <a:lstStyle/>
        <a:p>
          <a:endParaRPr lang="nl-BE"/>
        </a:p>
      </dgm:t>
    </dgm:pt>
    <dgm:pt modelId="{5159F6F0-265F-4D87-A342-A2E7808866AC}" type="sibTrans" cxnId="{2CE9D369-E939-45D6-A886-7BC62D7B8475}">
      <dgm:prSet/>
      <dgm:spPr/>
      <dgm:t>
        <a:bodyPr/>
        <a:lstStyle/>
        <a:p>
          <a:endParaRPr lang="nl-BE"/>
        </a:p>
      </dgm:t>
    </dgm:pt>
    <dgm:pt modelId="{C9760E30-6F0B-4A89-B5A9-FBF3A144FD9A}">
      <dgm:prSet phldrT="[Tekst]"/>
      <dgm:spPr/>
      <dgm:t>
        <a:bodyPr/>
        <a:lstStyle/>
        <a:p>
          <a:r>
            <a:rPr lang="nl-BE" dirty="0"/>
            <a:t>Geotechnisch onderzoek</a:t>
          </a:r>
        </a:p>
      </dgm:t>
    </dgm:pt>
    <dgm:pt modelId="{1EAB5BBC-BFA8-470B-BEB1-645617BF06CF}" type="parTrans" cxnId="{84ECEA45-09A3-4034-B1BF-4BEF65F5ED58}">
      <dgm:prSet/>
      <dgm:spPr/>
      <dgm:t>
        <a:bodyPr/>
        <a:lstStyle/>
        <a:p>
          <a:endParaRPr lang="nl-BE"/>
        </a:p>
      </dgm:t>
    </dgm:pt>
    <dgm:pt modelId="{6051E7DA-DB6B-4BD9-8C5C-5AB7C51C7CA3}" type="sibTrans" cxnId="{84ECEA45-09A3-4034-B1BF-4BEF65F5ED58}">
      <dgm:prSet/>
      <dgm:spPr/>
      <dgm:t>
        <a:bodyPr/>
        <a:lstStyle/>
        <a:p>
          <a:endParaRPr lang="nl-BE"/>
        </a:p>
      </dgm:t>
    </dgm:pt>
    <dgm:pt modelId="{D5348457-597F-47A4-99C9-5B4EE3C49A81}">
      <dgm:prSet phldrT="[Tekst]"/>
      <dgm:spPr/>
      <dgm:t>
        <a:bodyPr/>
        <a:lstStyle/>
        <a:p>
          <a:r>
            <a:rPr lang="nl-BE" dirty="0"/>
            <a:t>Bemaling</a:t>
          </a:r>
        </a:p>
      </dgm:t>
    </dgm:pt>
    <dgm:pt modelId="{4A9D2609-D310-4570-8347-325D9446A4F5}" type="parTrans" cxnId="{4CAE3AB6-E3BD-4739-987F-882E82484D9B}">
      <dgm:prSet/>
      <dgm:spPr/>
      <dgm:t>
        <a:bodyPr/>
        <a:lstStyle/>
        <a:p>
          <a:endParaRPr lang="nl-BE"/>
        </a:p>
      </dgm:t>
    </dgm:pt>
    <dgm:pt modelId="{3DDB6A89-A6E8-4B97-98C2-EA0429CF54EF}" type="sibTrans" cxnId="{4CAE3AB6-E3BD-4739-987F-882E82484D9B}">
      <dgm:prSet/>
      <dgm:spPr/>
      <dgm:t>
        <a:bodyPr/>
        <a:lstStyle/>
        <a:p>
          <a:endParaRPr lang="nl-BE"/>
        </a:p>
      </dgm:t>
    </dgm:pt>
    <dgm:pt modelId="{F368585D-454D-4115-8ED9-2781D6632650}" type="pres">
      <dgm:prSet presAssocID="{83BF3AD3-DD7B-43D8-A0ED-ABEC4BB27935}" presName="CompostProcess" presStyleCnt="0">
        <dgm:presLayoutVars>
          <dgm:dir/>
          <dgm:resizeHandles val="exact"/>
        </dgm:presLayoutVars>
      </dgm:prSet>
      <dgm:spPr/>
    </dgm:pt>
    <dgm:pt modelId="{39E260DC-681E-4517-B51F-404B522ADA23}" type="pres">
      <dgm:prSet presAssocID="{83BF3AD3-DD7B-43D8-A0ED-ABEC4BB27935}" presName="arrow" presStyleLbl="bgShp" presStyleIdx="0" presStyleCnt="1" custLinFactNeighborX="-3039"/>
      <dgm:spPr/>
    </dgm:pt>
    <dgm:pt modelId="{B069CE1D-3BA9-46A1-A16E-B74C53BDD295}" type="pres">
      <dgm:prSet presAssocID="{83BF3AD3-DD7B-43D8-A0ED-ABEC4BB27935}" presName="linearProcess" presStyleCnt="0"/>
      <dgm:spPr/>
    </dgm:pt>
    <dgm:pt modelId="{8A0AB9AB-1ED9-4094-926A-3D0718AF307F}" type="pres">
      <dgm:prSet presAssocID="{D195C6E4-E113-43AF-A12C-BCA43D9D47C0}" presName="textNode" presStyleLbl="node1" presStyleIdx="0" presStyleCnt="3">
        <dgm:presLayoutVars>
          <dgm:bulletEnabled val="1"/>
        </dgm:presLayoutVars>
      </dgm:prSet>
      <dgm:spPr/>
    </dgm:pt>
    <dgm:pt modelId="{569F62F3-502F-4BBD-BF5E-EAD36A683386}" type="pres">
      <dgm:prSet presAssocID="{5159F6F0-265F-4D87-A342-A2E7808866AC}" presName="sibTrans" presStyleCnt="0"/>
      <dgm:spPr/>
    </dgm:pt>
    <dgm:pt modelId="{5FF1289F-E8E0-497C-B5BB-C93F63B6AC4C}" type="pres">
      <dgm:prSet presAssocID="{C9760E30-6F0B-4A89-B5A9-FBF3A144FD9A}" presName="textNode" presStyleLbl="node1" presStyleIdx="1" presStyleCnt="3">
        <dgm:presLayoutVars>
          <dgm:bulletEnabled val="1"/>
        </dgm:presLayoutVars>
      </dgm:prSet>
      <dgm:spPr/>
    </dgm:pt>
    <dgm:pt modelId="{4F6578A8-30B6-40C8-B9DC-30B33FF6E387}" type="pres">
      <dgm:prSet presAssocID="{6051E7DA-DB6B-4BD9-8C5C-5AB7C51C7CA3}" presName="sibTrans" presStyleCnt="0"/>
      <dgm:spPr/>
    </dgm:pt>
    <dgm:pt modelId="{E5E7269C-246E-4E57-8DCC-8E7DC702EBFC}" type="pres">
      <dgm:prSet presAssocID="{D5348457-597F-47A4-99C9-5B4EE3C49A8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84ECEA45-09A3-4034-B1BF-4BEF65F5ED58}" srcId="{83BF3AD3-DD7B-43D8-A0ED-ABEC4BB27935}" destId="{C9760E30-6F0B-4A89-B5A9-FBF3A144FD9A}" srcOrd="1" destOrd="0" parTransId="{1EAB5BBC-BFA8-470B-BEB1-645617BF06CF}" sibTransId="{6051E7DA-DB6B-4BD9-8C5C-5AB7C51C7CA3}"/>
    <dgm:cxn modelId="{26B4D866-0E5D-4398-8681-3F2786E10E01}" type="presOf" srcId="{D5348457-597F-47A4-99C9-5B4EE3C49A81}" destId="{E5E7269C-246E-4E57-8DCC-8E7DC702EBFC}" srcOrd="0" destOrd="0" presId="urn:microsoft.com/office/officeart/2005/8/layout/hProcess9"/>
    <dgm:cxn modelId="{2CE9D369-E939-45D6-A886-7BC62D7B8475}" srcId="{83BF3AD3-DD7B-43D8-A0ED-ABEC4BB27935}" destId="{D195C6E4-E113-43AF-A12C-BCA43D9D47C0}" srcOrd="0" destOrd="0" parTransId="{CD21E7F4-1E33-43DE-A608-ABFD0278DF24}" sibTransId="{5159F6F0-265F-4D87-A342-A2E7808866AC}"/>
    <dgm:cxn modelId="{A0AF0671-433F-475D-80F3-C56511B5B966}" type="presOf" srcId="{D195C6E4-E113-43AF-A12C-BCA43D9D47C0}" destId="{8A0AB9AB-1ED9-4094-926A-3D0718AF307F}" srcOrd="0" destOrd="0" presId="urn:microsoft.com/office/officeart/2005/8/layout/hProcess9"/>
    <dgm:cxn modelId="{4A239A51-7467-4760-A998-2D5E0DA9229D}" type="presOf" srcId="{C9760E30-6F0B-4A89-B5A9-FBF3A144FD9A}" destId="{5FF1289F-E8E0-497C-B5BB-C93F63B6AC4C}" srcOrd="0" destOrd="0" presId="urn:microsoft.com/office/officeart/2005/8/layout/hProcess9"/>
    <dgm:cxn modelId="{7F3FA58D-4027-440D-98B9-E61ACCB5A8EA}" type="presOf" srcId="{83BF3AD3-DD7B-43D8-A0ED-ABEC4BB27935}" destId="{F368585D-454D-4115-8ED9-2781D6632650}" srcOrd="0" destOrd="0" presId="urn:microsoft.com/office/officeart/2005/8/layout/hProcess9"/>
    <dgm:cxn modelId="{4CAE3AB6-E3BD-4739-987F-882E82484D9B}" srcId="{83BF3AD3-DD7B-43D8-A0ED-ABEC4BB27935}" destId="{D5348457-597F-47A4-99C9-5B4EE3C49A81}" srcOrd="2" destOrd="0" parTransId="{4A9D2609-D310-4570-8347-325D9446A4F5}" sibTransId="{3DDB6A89-A6E8-4B97-98C2-EA0429CF54EF}"/>
    <dgm:cxn modelId="{47FF6669-03F6-48B3-A04F-B42E568561BD}" type="presParOf" srcId="{F368585D-454D-4115-8ED9-2781D6632650}" destId="{39E260DC-681E-4517-B51F-404B522ADA23}" srcOrd="0" destOrd="0" presId="urn:microsoft.com/office/officeart/2005/8/layout/hProcess9"/>
    <dgm:cxn modelId="{AA709E96-C823-4F6E-81C9-800AD99511A7}" type="presParOf" srcId="{F368585D-454D-4115-8ED9-2781D6632650}" destId="{B069CE1D-3BA9-46A1-A16E-B74C53BDD295}" srcOrd="1" destOrd="0" presId="urn:microsoft.com/office/officeart/2005/8/layout/hProcess9"/>
    <dgm:cxn modelId="{E180EBC8-90D7-45D9-A5EF-A97C3B6BDEF2}" type="presParOf" srcId="{B069CE1D-3BA9-46A1-A16E-B74C53BDD295}" destId="{8A0AB9AB-1ED9-4094-926A-3D0718AF307F}" srcOrd="0" destOrd="0" presId="urn:microsoft.com/office/officeart/2005/8/layout/hProcess9"/>
    <dgm:cxn modelId="{BC8EB474-50AE-492A-B3CA-14DAEE934C90}" type="presParOf" srcId="{B069CE1D-3BA9-46A1-A16E-B74C53BDD295}" destId="{569F62F3-502F-4BBD-BF5E-EAD36A683386}" srcOrd="1" destOrd="0" presId="urn:microsoft.com/office/officeart/2005/8/layout/hProcess9"/>
    <dgm:cxn modelId="{BC85FFA3-55BC-40B4-A7CC-3FAE744F3BE7}" type="presParOf" srcId="{B069CE1D-3BA9-46A1-A16E-B74C53BDD295}" destId="{5FF1289F-E8E0-497C-B5BB-C93F63B6AC4C}" srcOrd="2" destOrd="0" presId="urn:microsoft.com/office/officeart/2005/8/layout/hProcess9"/>
    <dgm:cxn modelId="{123822B8-2535-4822-911D-BE65335C102B}" type="presParOf" srcId="{B069CE1D-3BA9-46A1-A16E-B74C53BDD295}" destId="{4F6578A8-30B6-40C8-B9DC-30B33FF6E387}" srcOrd="3" destOrd="0" presId="urn:microsoft.com/office/officeart/2005/8/layout/hProcess9"/>
    <dgm:cxn modelId="{3C97DFF3-2B4C-4DA9-ACC0-52C7E01F1505}" type="presParOf" srcId="{B069CE1D-3BA9-46A1-A16E-B74C53BDD295}" destId="{E5E7269C-246E-4E57-8DCC-8E7DC702EBF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BA8488-4C39-4267-BF4E-FAE7B4194F9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5FA122E-E909-4CB0-8FC7-742ACD374851}">
      <dgm:prSet phldrT="[Teks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nl-BE" dirty="0"/>
            <a:t>Technisch verslag</a:t>
          </a:r>
        </a:p>
      </dgm:t>
    </dgm:pt>
    <dgm:pt modelId="{8778A2E4-B283-45FE-B3F7-142E4FD62D39}" type="parTrans" cxnId="{DD972BB2-424C-4647-9DA0-ECACC05FCE5B}">
      <dgm:prSet/>
      <dgm:spPr/>
      <dgm:t>
        <a:bodyPr/>
        <a:lstStyle/>
        <a:p>
          <a:endParaRPr lang="nl-BE"/>
        </a:p>
      </dgm:t>
    </dgm:pt>
    <dgm:pt modelId="{ABB5CB3F-97C2-419E-AE8D-CFD958DBC9D7}" type="sibTrans" cxnId="{DD972BB2-424C-4647-9DA0-ECACC05FCE5B}">
      <dgm:prSet/>
      <dgm:spPr/>
      <dgm:t>
        <a:bodyPr/>
        <a:lstStyle/>
        <a:p>
          <a:endParaRPr lang="nl-BE"/>
        </a:p>
      </dgm:t>
    </dgm:pt>
    <dgm:pt modelId="{29F04628-6DE9-4201-9041-E61DF1E154EC}">
      <dgm:prSet phldrT="[Tekst]"/>
      <dgm:spPr>
        <a:solidFill>
          <a:srgbClr val="FFC000"/>
        </a:solidFill>
      </dgm:spPr>
      <dgm:t>
        <a:bodyPr/>
        <a:lstStyle/>
        <a:p>
          <a:r>
            <a:rPr lang="nl-BE" dirty="0"/>
            <a:t>Grondverzet</a:t>
          </a:r>
        </a:p>
      </dgm:t>
    </dgm:pt>
    <dgm:pt modelId="{508D9DE0-22C9-43A6-9E58-BF78ECA94BBC}" type="parTrans" cxnId="{FB913A91-C6E7-42EC-888D-177CF5AB7885}">
      <dgm:prSet/>
      <dgm:spPr/>
      <dgm:t>
        <a:bodyPr/>
        <a:lstStyle/>
        <a:p>
          <a:endParaRPr lang="nl-BE"/>
        </a:p>
      </dgm:t>
    </dgm:pt>
    <dgm:pt modelId="{D390E215-C1B9-463A-BBCE-969EA4ED9F1B}" type="sibTrans" cxnId="{FB913A91-C6E7-42EC-888D-177CF5AB7885}">
      <dgm:prSet/>
      <dgm:spPr/>
      <dgm:t>
        <a:bodyPr/>
        <a:lstStyle/>
        <a:p>
          <a:endParaRPr lang="nl-BE"/>
        </a:p>
      </dgm:t>
    </dgm:pt>
    <dgm:pt modelId="{16DEBDB4-D047-4BFA-8328-20A38E1C2B2C}">
      <dgm:prSet phldrT="[Teks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nl-BE" dirty="0"/>
            <a:t>Incl. Delfstoffentoets</a:t>
          </a:r>
        </a:p>
      </dgm:t>
    </dgm:pt>
    <dgm:pt modelId="{F19F696D-A9B7-4445-A623-B192888AD328}" type="parTrans" cxnId="{40AF1C28-862B-4C0E-B892-5ED9C91BAFAD}">
      <dgm:prSet/>
      <dgm:spPr/>
      <dgm:t>
        <a:bodyPr/>
        <a:lstStyle/>
        <a:p>
          <a:endParaRPr lang="nl-BE"/>
        </a:p>
      </dgm:t>
    </dgm:pt>
    <dgm:pt modelId="{05EC9CC2-F4D3-482F-B65D-01D71CADC422}" type="sibTrans" cxnId="{40AF1C28-862B-4C0E-B892-5ED9C91BAFAD}">
      <dgm:prSet/>
      <dgm:spPr/>
      <dgm:t>
        <a:bodyPr/>
        <a:lstStyle/>
        <a:p>
          <a:endParaRPr lang="nl-BE"/>
        </a:p>
      </dgm:t>
    </dgm:pt>
    <dgm:pt modelId="{FE697AFB-853C-4211-9D16-D9B3623EC44A}" type="pres">
      <dgm:prSet presAssocID="{F2BA8488-4C39-4267-BF4E-FAE7B4194F92}" presName="Name0" presStyleCnt="0">
        <dgm:presLayoutVars>
          <dgm:dir/>
          <dgm:animLvl val="lvl"/>
          <dgm:resizeHandles val="exact"/>
        </dgm:presLayoutVars>
      </dgm:prSet>
      <dgm:spPr/>
    </dgm:pt>
    <dgm:pt modelId="{E31EAD1B-90EC-4175-BFEB-49DED0195E3F}" type="pres">
      <dgm:prSet presAssocID="{75FA122E-E909-4CB0-8FC7-742ACD37485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1E033DE-10BD-49EB-88D9-CD572BE9B043}" type="pres">
      <dgm:prSet presAssocID="{ABB5CB3F-97C2-419E-AE8D-CFD958DBC9D7}" presName="parTxOnlySpace" presStyleCnt="0"/>
      <dgm:spPr/>
    </dgm:pt>
    <dgm:pt modelId="{C5CED607-0D17-4ED9-9FCA-3385C2C792CD}" type="pres">
      <dgm:prSet presAssocID="{16DEBDB4-D047-4BFA-8328-20A38E1C2B2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FF6E4F7-216A-43ED-90D9-7C597D0A2EF1}" type="pres">
      <dgm:prSet presAssocID="{05EC9CC2-F4D3-482F-B65D-01D71CADC422}" presName="parTxOnlySpace" presStyleCnt="0"/>
      <dgm:spPr/>
    </dgm:pt>
    <dgm:pt modelId="{C408A33B-AF40-408A-BFB4-03650573BC7C}" type="pres">
      <dgm:prSet presAssocID="{29F04628-6DE9-4201-9041-E61DF1E154E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0E92E1F-8527-40A3-A0F0-60505750EF2A}" type="presOf" srcId="{16DEBDB4-D047-4BFA-8328-20A38E1C2B2C}" destId="{C5CED607-0D17-4ED9-9FCA-3385C2C792CD}" srcOrd="0" destOrd="0" presId="urn:microsoft.com/office/officeart/2005/8/layout/chevron1"/>
    <dgm:cxn modelId="{40AF1C28-862B-4C0E-B892-5ED9C91BAFAD}" srcId="{F2BA8488-4C39-4267-BF4E-FAE7B4194F92}" destId="{16DEBDB4-D047-4BFA-8328-20A38E1C2B2C}" srcOrd="1" destOrd="0" parTransId="{F19F696D-A9B7-4445-A623-B192888AD328}" sibTransId="{05EC9CC2-F4D3-482F-B65D-01D71CADC422}"/>
    <dgm:cxn modelId="{6026F333-33CA-456E-8F3F-9F2812A1EFA7}" type="presOf" srcId="{29F04628-6DE9-4201-9041-E61DF1E154EC}" destId="{C408A33B-AF40-408A-BFB4-03650573BC7C}" srcOrd="0" destOrd="0" presId="urn:microsoft.com/office/officeart/2005/8/layout/chevron1"/>
    <dgm:cxn modelId="{692E2645-D18D-405E-9D11-FF29E7EAD741}" type="presOf" srcId="{75FA122E-E909-4CB0-8FC7-742ACD374851}" destId="{E31EAD1B-90EC-4175-BFEB-49DED0195E3F}" srcOrd="0" destOrd="0" presId="urn:microsoft.com/office/officeart/2005/8/layout/chevron1"/>
    <dgm:cxn modelId="{FB913A91-C6E7-42EC-888D-177CF5AB7885}" srcId="{F2BA8488-4C39-4267-BF4E-FAE7B4194F92}" destId="{29F04628-6DE9-4201-9041-E61DF1E154EC}" srcOrd="2" destOrd="0" parTransId="{508D9DE0-22C9-43A6-9E58-BF78ECA94BBC}" sibTransId="{D390E215-C1B9-463A-BBCE-969EA4ED9F1B}"/>
    <dgm:cxn modelId="{0E4B68AE-6C88-41B0-8105-82A77121E0B4}" type="presOf" srcId="{F2BA8488-4C39-4267-BF4E-FAE7B4194F92}" destId="{FE697AFB-853C-4211-9D16-D9B3623EC44A}" srcOrd="0" destOrd="0" presId="urn:microsoft.com/office/officeart/2005/8/layout/chevron1"/>
    <dgm:cxn modelId="{DD972BB2-424C-4647-9DA0-ECACC05FCE5B}" srcId="{F2BA8488-4C39-4267-BF4E-FAE7B4194F92}" destId="{75FA122E-E909-4CB0-8FC7-742ACD374851}" srcOrd="0" destOrd="0" parTransId="{8778A2E4-B283-45FE-B3F7-142E4FD62D39}" sibTransId="{ABB5CB3F-97C2-419E-AE8D-CFD958DBC9D7}"/>
    <dgm:cxn modelId="{1467B576-8FFF-4DC2-BE28-554ED8F42796}" type="presParOf" srcId="{FE697AFB-853C-4211-9D16-D9B3623EC44A}" destId="{E31EAD1B-90EC-4175-BFEB-49DED0195E3F}" srcOrd="0" destOrd="0" presId="urn:microsoft.com/office/officeart/2005/8/layout/chevron1"/>
    <dgm:cxn modelId="{15F8DAE1-3030-44A5-9A2B-66A9FEB1F8A1}" type="presParOf" srcId="{FE697AFB-853C-4211-9D16-D9B3623EC44A}" destId="{D1E033DE-10BD-49EB-88D9-CD572BE9B043}" srcOrd="1" destOrd="0" presId="urn:microsoft.com/office/officeart/2005/8/layout/chevron1"/>
    <dgm:cxn modelId="{10EAFA80-943B-495F-AB8A-238F44189739}" type="presParOf" srcId="{FE697AFB-853C-4211-9D16-D9B3623EC44A}" destId="{C5CED607-0D17-4ED9-9FCA-3385C2C792CD}" srcOrd="2" destOrd="0" presId="urn:microsoft.com/office/officeart/2005/8/layout/chevron1"/>
    <dgm:cxn modelId="{40BA1013-FB65-4ED1-BDA5-EE261E676E47}" type="presParOf" srcId="{FE697AFB-853C-4211-9D16-D9B3623EC44A}" destId="{2FF6E4F7-216A-43ED-90D9-7C597D0A2EF1}" srcOrd="3" destOrd="0" presId="urn:microsoft.com/office/officeart/2005/8/layout/chevron1"/>
    <dgm:cxn modelId="{7DC9D896-B27C-4F85-A88C-7BC4C177F57B}" type="presParOf" srcId="{FE697AFB-853C-4211-9D16-D9B3623EC44A}" destId="{C408A33B-AF40-408A-BFB4-03650573BC7C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260DC-681E-4517-B51F-404B522ADA23}">
      <dsp:nvSpPr>
        <dsp:cNvPr id="0" name=""/>
        <dsp:cNvSpPr/>
      </dsp:nvSpPr>
      <dsp:spPr>
        <a:xfrm>
          <a:off x="285353" y="0"/>
          <a:ext cx="4933048" cy="119856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AB9AB-1ED9-4094-926A-3D0718AF307F}">
      <dsp:nvSpPr>
        <dsp:cNvPr id="0" name=""/>
        <dsp:cNvSpPr/>
      </dsp:nvSpPr>
      <dsp:spPr>
        <a:xfrm>
          <a:off x="196664" y="359569"/>
          <a:ext cx="1741076" cy="4794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200" kern="1200"/>
            <a:t>Archeologisch vooronderzoek</a:t>
          </a:r>
        </a:p>
      </dsp:txBody>
      <dsp:txXfrm>
        <a:off x="220068" y="382973"/>
        <a:ext cx="1694268" cy="432617"/>
      </dsp:txXfrm>
    </dsp:sp>
    <dsp:sp modelId="{5FF1289F-E8E0-497C-B5BB-C93F63B6AC4C}">
      <dsp:nvSpPr>
        <dsp:cNvPr id="0" name=""/>
        <dsp:cNvSpPr/>
      </dsp:nvSpPr>
      <dsp:spPr>
        <a:xfrm>
          <a:off x="2031255" y="359569"/>
          <a:ext cx="1741076" cy="479425"/>
        </a:xfrm>
        <a:prstGeom prst="roundRect">
          <a:avLst/>
        </a:prstGeom>
        <a:solidFill>
          <a:schemeClr val="accent3">
            <a:hueOff val="-1712001"/>
            <a:satOff val="-48289"/>
            <a:lumOff val="-1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200" kern="1200" dirty="0"/>
            <a:t>Geotechnisch onderzoek</a:t>
          </a:r>
        </a:p>
      </dsp:txBody>
      <dsp:txXfrm>
        <a:off x="2054659" y="382973"/>
        <a:ext cx="1694268" cy="432617"/>
      </dsp:txXfrm>
    </dsp:sp>
    <dsp:sp modelId="{E5E7269C-246E-4E57-8DCC-8E7DC702EBFC}">
      <dsp:nvSpPr>
        <dsp:cNvPr id="0" name=""/>
        <dsp:cNvSpPr/>
      </dsp:nvSpPr>
      <dsp:spPr>
        <a:xfrm>
          <a:off x="3865846" y="359569"/>
          <a:ext cx="1741076" cy="479425"/>
        </a:xfrm>
        <a:prstGeom prst="roundRect">
          <a:avLst/>
        </a:prstGeom>
        <a:solidFill>
          <a:schemeClr val="accent3">
            <a:hueOff val="-3424002"/>
            <a:satOff val="-96578"/>
            <a:lumOff val="-3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200" kern="1200" dirty="0"/>
            <a:t>Bemaling</a:t>
          </a:r>
        </a:p>
      </dsp:txBody>
      <dsp:txXfrm>
        <a:off x="3889250" y="382973"/>
        <a:ext cx="1694268" cy="432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EAD1B-90EC-4175-BFEB-49DED0195E3F}">
      <dsp:nvSpPr>
        <dsp:cNvPr id="0" name=""/>
        <dsp:cNvSpPr/>
      </dsp:nvSpPr>
      <dsp:spPr>
        <a:xfrm>
          <a:off x="1691" y="0"/>
          <a:ext cx="2060590" cy="354042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500" kern="1200" dirty="0"/>
            <a:t>Technisch verslag</a:t>
          </a:r>
        </a:p>
      </dsp:txBody>
      <dsp:txXfrm>
        <a:off x="178712" y="0"/>
        <a:ext cx="1706548" cy="354042"/>
      </dsp:txXfrm>
    </dsp:sp>
    <dsp:sp modelId="{C5CED607-0D17-4ED9-9FCA-3385C2C792CD}">
      <dsp:nvSpPr>
        <dsp:cNvPr id="0" name=""/>
        <dsp:cNvSpPr/>
      </dsp:nvSpPr>
      <dsp:spPr>
        <a:xfrm>
          <a:off x="1856222" y="0"/>
          <a:ext cx="2060590" cy="354042"/>
        </a:xfrm>
        <a:prstGeom prst="chevron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500" kern="1200" dirty="0"/>
            <a:t>Incl. Delfstoffentoets</a:t>
          </a:r>
        </a:p>
      </dsp:txBody>
      <dsp:txXfrm>
        <a:off x="2033243" y="0"/>
        <a:ext cx="1706548" cy="354042"/>
      </dsp:txXfrm>
    </dsp:sp>
    <dsp:sp modelId="{C408A33B-AF40-408A-BFB4-03650573BC7C}">
      <dsp:nvSpPr>
        <dsp:cNvPr id="0" name=""/>
        <dsp:cNvSpPr/>
      </dsp:nvSpPr>
      <dsp:spPr>
        <a:xfrm>
          <a:off x="3710753" y="0"/>
          <a:ext cx="2060590" cy="35404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500" kern="1200" dirty="0"/>
            <a:t>Grondverzet</a:t>
          </a:r>
        </a:p>
      </dsp:txBody>
      <dsp:txXfrm>
        <a:off x="3887774" y="0"/>
        <a:ext cx="1706548" cy="354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err="1"/>
              <a:t>Definities</a:t>
            </a:r>
            <a:r>
              <a:rPr lang="en"/>
              <a:t> van </a:t>
            </a:r>
            <a:r>
              <a:rPr lang="en" err="1"/>
              <a:t>attributen</a:t>
            </a:r>
            <a:r>
              <a:rPr lang="en"/>
              <a:t> en </a:t>
            </a:r>
            <a:r>
              <a:rPr lang="en" err="1"/>
              <a:t>relaties</a:t>
            </a:r>
            <a:r>
              <a:rPr lang="en"/>
              <a:t>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f8876fec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f8876fec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f8876fec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f8876fec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f8876fec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f8876fec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f8876fec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f8876fec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0cd675848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g70cd675848_3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70cd675848_3_43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0cd675848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70cd675848_3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70cd675848_3_51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0cd675848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g70cd675848_3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70cd675848_3_78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70cd675848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g70cd675848_3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70cd675848_3_92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0cd67584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70cd67584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70cd675848_3_106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e0d2d5d0b_1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g7e0d2d5d0b_1_15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550"/>
              <a:buFont typeface="Helvetica Neue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ee3f39a4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7ee3f39a40_0_4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5502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23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469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0508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2845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7999"/>
              </a:lnSpc>
              <a:buNone/>
            </a:pPr>
            <a:r>
              <a:rPr lang="nl-BE" err="1"/>
              <a:t>Icons</a:t>
            </a:r>
            <a:r>
              <a:rPr lang="nl-BE"/>
              <a:t> made </a:t>
            </a:r>
            <a:r>
              <a:rPr lang="nl-BE" err="1"/>
              <a:t>by</a:t>
            </a:r>
            <a:r>
              <a:rPr lang="nl-BE"/>
              <a:t> </a:t>
            </a:r>
            <a:r>
              <a:rPr lang="nl-BE" err="1"/>
              <a:t>Freepik</a:t>
            </a:r>
            <a:r>
              <a:rPr lang="nl-BE"/>
              <a:t> </a:t>
            </a:r>
            <a:r>
              <a:rPr lang="nl-BE" err="1"/>
              <a:t>from</a:t>
            </a:r>
            <a:r>
              <a:rPr lang="nl-BE"/>
              <a:t> www.flaticon.com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916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7999"/>
              </a:lnSpc>
              <a:buNone/>
            </a:pPr>
            <a:r>
              <a:rPr lang="nl-BE" err="1"/>
              <a:t>Icons</a:t>
            </a:r>
            <a:r>
              <a:rPr lang="nl-BE"/>
              <a:t> made </a:t>
            </a:r>
            <a:r>
              <a:rPr lang="nl-BE" err="1"/>
              <a:t>by</a:t>
            </a:r>
            <a:r>
              <a:rPr lang="nl-BE"/>
              <a:t> </a:t>
            </a:r>
            <a:r>
              <a:rPr lang="nl-BE" err="1"/>
              <a:t>Freepik</a:t>
            </a:r>
            <a:r>
              <a:rPr lang="nl-BE"/>
              <a:t> </a:t>
            </a:r>
            <a:r>
              <a:rPr lang="nl-BE" err="1"/>
              <a:t>from</a:t>
            </a:r>
            <a:r>
              <a:rPr lang="nl-BE"/>
              <a:t> </a:t>
            </a:r>
            <a:r>
              <a:rPr lang="nl-BE">
                <a:hlinkClick r:id="rId3"/>
              </a:rPr>
              <a:t>www.flaticon.com</a:t>
            </a:r>
            <a:endParaRPr lang="nl-NL"/>
          </a:p>
          <a:p>
            <a:pPr marL="0" indent="0">
              <a:lnSpc>
                <a:spcPct val="117999"/>
              </a:lnSpc>
              <a:buNone/>
            </a:pPr>
            <a:r>
              <a:rPr lang="nl-BE" err="1"/>
              <a:t>Grassroots</a:t>
            </a:r>
            <a:r>
              <a:rPr lang="nl-BE"/>
              <a:t> </a:t>
            </a:r>
            <a:r>
              <a:rPr lang="nl-BE" err="1"/>
              <a:t>initiative</a:t>
            </a:r>
          </a:p>
        </p:txBody>
      </p:sp>
    </p:spTree>
    <p:extLst>
      <p:ext uri="{BB962C8B-B14F-4D97-AF65-F5344CB8AC3E}">
        <p14:creationId xmlns:p14="http://schemas.microsoft.com/office/powerpoint/2010/main" val="3113258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f8876fec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f8876fec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-"/>
            </a:pP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Gebruik URIs om dingen te benoemen / identificeren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-"/>
            </a:pPr>
            <a:r>
              <a:rPr lang="en-US" sz="1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Gebruik HTTP URIs zodat deze dingen kunnen gevonden worden (en geïnterpreteerd)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Proxima Nova"/>
              <a:buChar char="-"/>
            </a:pP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Gebruik nuttige informatie over wat een naamt betekent wanneer het opgezocht werd, gebruik makende van open standaarden zoals RDF, SPARQL etc. </a:t>
            </a:r>
            <a:endParaRPr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Proxima Nova"/>
              <a:buChar char="-"/>
            </a:pPr>
            <a:r>
              <a:rPr lang="en-US" sz="1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Verwijs naar andere zaken door gebruik te maken van de HTTP URI-naam wanneer data wordt gepubliceerd op het web</a:t>
            </a:r>
            <a:endParaRPr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9/07/2020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nl-BE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nl-BE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593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9/07/2020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08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4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58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9pPr>
          </a:lstStyle>
          <a:p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58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65" name="Google Shape;365;p58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058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365"/>
            <a:ext cx="9144002" cy="33030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5" b="38112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79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gelijking">
  <p:cSld name="Vergelijking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457200" y="192608"/>
            <a:ext cx="8229600" cy="8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457200" y="1076599"/>
            <a:ext cx="4040100" cy="5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342900" lvl="0" indent="-171450" algn="l" rtl="0">
              <a:spcBef>
                <a:spcPts val="375"/>
              </a:spcBef>
              <a:spcAft>
                <a:spcPts val="0"/>
              </a:spcAft>
              <a:buSzPts val="2400"/>
              <a:buFont typeface="Arial"/>
              <a:buNone/>
              <a:defRPr sz="1800"/>
            </a:lvl1pPr>
            <a:lvl2pPr marL="685800" lvl="1" indent="-171450" algn="l" rtl="0">
              <a:spcBef>
                <a:spcPts val="375"/>
              </a:spcBef>
              <a:spcAft>
                <a:spcPts val="0"/>
              </a:spcAft>
              <a:buSzPts val="2400"/>
              <a:buFont typeface="Arial"/>
              <a:buNone/>
              <a:defRPr sz="1800"/>
            </a:lvl2pPr>
            <a:lvl3pPr marL="1028700" lvl="2" indent="-171450" algn="l" rtl="0">
              <a:spcBef>
                <a:spcPts val="375"/>
              </a:spcBef>
              <a:spcAft>
                <a:spcPts val="0"/>
              </a:spcAft>
              <a:buSzPts val="2400"/>
              <a:buFont typeface="Arial"/>
              <a:buNone/>
              <a:defRPr sz="1800"/>
            </a:lvl3pPr>
            <a:lvl4pPr marL="1371600" lvl="3" indent="-171450" algn="l" rtl="0">
              <a:spcBef>
                <a:spcPts val="375"/>
              </a:spcBef>
              <a:spcAft>
                <a:spcPts val="0"/>
              </a:spcAft>
              <a:buSzPts val="2400"/>
              <a:buFont typeface="Arial"/>
              <a:buNone/>
              <a:defRPr sz="1800"/>
            </a:lvl4pPr>
            <a:lvl5pPr marL="1714500" lvl="4" indent="-171450" algn="l" rtl="0">
              <a:spcBef>
                <a:spcPts val="375"/>
              </a:spcBef>
              <a:spcAft>
                <a:spcPts val="0"/>
              </a:spcAft>
              <a:buSzPts val="2400"/>
              <a:buFont typeface="Arial"/>
              <a:buNone/>
              <a:defRPr sz="1800"/>
            </a:lvl5pPr>
            <a:lvl6pPr marL="2057400" lvl="5" indent="-257175" algn="l" rtl="0">
              <a:spcBef>
                <a:spcPts val="52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spcBef>
                <a:spcPts val="52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spcBef>
                <a:spcPts val="52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spcBef>
                <a:spcPts val="52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75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03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eperen 15"/>
          <p:cNvGrpSpPr/>
          <p:nvPr userDrawn="1"/>
        </p:nvGrpSpPr>
        <p:grpSpPr>
          <a:xfrm>
            <a:off x="288003" y="216001"/>
            <a:ext cx="6033505" cy="4699106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1917001"/>
            <a:ext cx="3816000" cy="1457999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3900"/>
              </a:lnSpc>
              <a:defRPr sz="39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3488229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51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14894"/>
            <a:ext cx="8553506" cy="4699106"/>
            <a:chOff x="288000" y="288000"/>
            <a:chExt cx="8553506" cy="6265475"/>
          </a:xfrm>
          <a:solidFill>
            <a:schemeClr val="accent1"/>
          </a:solidFill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1890002"/>
            <a:ext cx="5342082" cy="1184783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1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3131027"/>
            <a:ext cx="5354606" cy="79028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eren 3"/>
          <p:cNvGrpSpPr/>
          <p:nvPr userDrawn="1"/>
        </p:nvGrpSpPr>
        <p:grpSpPr>
          <a:xfrm>
            <a:off x="1476003" y="216001"/>
            <a:ext cx="7379999" cy="4699106"/>
            <a:chOff x="1476000" y="288000"/>
            <a:chExt cx="7379999" cy="6265475"/>
          </a:xfrm>
          <a:solidFill>
            <a:schemeClr val="accent1"/>
          </a:solidFill>
        </p:grpSpPr>
        <p:sp>
          <p:nvSpPr>
            <p:cNvPr id="8" name="Rechthoek 7"/>
            <p:cNvSpPr>
              <a:spLocks/>
            </p:cNvSpPr>
            <p:nvPr userDrawn="1"/>
          </p:nvSpPr>
          <p:spPr>
            <a:xfrm>
              <a:off x="3277896" y="288000"/>
              <a:ext cx="5578103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6052" y="1578431"/>
            <a:ext cx="3816000" cy="1863000"/>
          </a:xfrm>
        </p:spPr>
        <p:txBody>
          <a:bodyPr anchor="t" anchorCtr="0">
            <a:noAutofit/>
          </a:bodyPr>
          <a:lstStyle>
            <a:lvl1pPr algn="l">
              <a:lnSpc>
                <a:spcPts val="4050"/>
              </a:lnSpc>
              <a:defRPr sz="41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000832" y="3473717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spcBef>
                <a:spcPts val="0"/>
              </a:spcBef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" y="346274"/>
            <a:ext cx="1848750" cy="540000"/>
          </a:xfrm>
          <a:prstGeom prst="rect">
            <a:avLst/>
          </a:prstGeom>
        </p:spPr>
      </p:pic>
      <p:sp>
        <p:nvSpPr>
          <p:cNvPr id="12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3636022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 algn="r"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/>
          <p:cNvGrpSpPr/>
          <p:nvPr userDrawn="1"/>
        </p:nvGrpSpPr>
        <p:grpSpPr>
          <a:xfrm>
            <a:off x="-1" y="0"/>
            <a:ext cx="6228000" cy="5143500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9" name="Rechthoek 8"/>
            <p:cNvSpPr>
              <a:spLocks/>
            </p:cNvSpPr>
            <p:nvPr userDrawn="1"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7" y="4746210"/>
            <a:ext cx="2141621" cy="273844"/>
          </a:xfrm>
          <a:prstGeom prst="rect">
            <a:avLst/>
          </a:prstGeom>
        </p:spPr>
        <p:txBody>
          <a:bodyPr/>
          <a:lstStyle>
            <a:lvl1pPr>
              <a:defRPr sz="7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332003" y="567635"/>
            <a:ext cx="3456131" cy="1350000"/>
          </a:xfrm>
        </p:spPr>
        <p:txBody>
          <a:bodyPr anchor="b" anchorCtr="0">
            <a:noAutofit/>
          </a:bodyPr>
          <a:lstStyle>
            <a:lvl1pPr algn="l">
              <a:lnSpc>
                <a:spcPts val="2850"/>
              </a:lnSpc>
              <a:defRPr sz="28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1332000" y="2240587"/>
            <a:ext cx="3112678" cy="2077574"/>
          </a:xfrm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FontTx/>
              <a:buNone/>
              <a:defRPr sz="1600">
                <a:latin typeface="FlandersArtSans-Regular" panose="00000500000000000000" pitchFamily="2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868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3105001"/>
            <a:ext cx="7416000" cy="1241822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9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4771202"/>
            <a:ext cx="4435200" cy="2646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436623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2" y="1517400"/>
            <a:ext cx="3108049" cy="15552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3115800"/>
            <a:ext cx="7416000" cy="1242000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6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15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4771202"/>
            <a:ext cx="4435200" cy="2646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388536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4" y="567000"/>
            <a:ext cx="4400361" cy="1647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tx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176695" y="3143734"/>
            <a:ext cx="3408509" cy="158467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500"/>
              </a:lnSpc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1732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4" y="567000"/>
            <a:ext cx="3686547" cy="1647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tx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2359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0146" y="1431000"/>
            <a:ext cx="3391854" cy="2835000"/>
          </a:xfrm>
        </p:spPr>
        <p:txBody>
          <a:bodyPr bIns="0"/>
          <a:lstStyle>
            <a:lvl1pPr>
              <a:spcBef>
                <a:spcPts val="300"/>
              </a:spcBef>
              <a:defRPr sz="2000"/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/>
          </p:nvPr>
        </p:nvSpPr>
        <p:spPr>
          <a:xfrm>
            <a:off x="1294228" y="1431000"/>
            <a:ext cx="3708000" cy="2835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7424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431000"/>
            <a:ext cx="3708000" cy="2835000"/>
          </a:xfrm>
        </p:spPr>
        <p:txBody>
          <a:bodyPr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5040000" y="1431000"/>
            <a:ext cx="3672000" cy="2835000"/>
          </a:xfrm>
        </p:spPr>
        <p:txBody>
          <a:bodyPr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43697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436400"/>
            <a:ext cx="7416000" cy="2754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898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365"/>
            <a:ext cx="9144002" cy="33030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5" b="38112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9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-58365"/>
            <a:ext cx="8833834" cy="14092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800101"/>
            <a:ext cx="8848800" cy="435075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4184005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</p:spPr>
        <p:txBody>
          <a:bodyPr anchor="b"/>
          <a:lstStyle>
            <a:lvl1pPr algn="r">
              <a:defRPr sz="2700">
                <a:latin typeface="+mn-lt"/>
              </a:defRPr>
            </a:lvl1pPr>
          </a:lstStyle>
          <a:p>
            <a:pPr lvl="0">
              <a:defRPr sz="1800" b="0"/>
            </a:pPr>
            <a:r>
              <a:rPr lang="en-US" sz="2700" b="1"/>
              <a:t>Click to edit Master title style</a:t>
            </a:r>
            <a:endParaRPr sz="2700" b="1"/>
          </a:p>
        </p:txBody>
      </p:sp>
    </p:spTree>
    <p:extLst>
      <p:ext uri="{BB962C8B-B14F-4D97-AF65-F5344CB8AC3E}">
        <p14:creationId xmlns:p14="http://schemas.microsoft.com/office/powerpoint/2010/main" val="221250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7" r:id="rId10"/>
    <p:sldLayoutId id="2147483718" r:id="rId11"/>
    <p:sldLayoutId id="2147483725" r:id="rId12"/>
    <p:sldLayoutId id="2147483726" r:id="rId13"/>
    <p:sldLayoutId id="2147483727" r:id="rId14"/>
    <p:sldLayoutId id="2147483728" r:id="rId15"/>
    <p:sldLayoutId id="214748373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47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9/07/2020</a:t>
            </a:fld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47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47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7" r:id="rId3"/>
    <p:sldLayoutId id="2147483676" r:id="rId4"/>
  </p:sldLayoutIdLst>
  <p:txStyles>
    <p:titleStyle>
      <a:lvl1pPr algn="l" defTabSz="685800" rtl="0" eaLnBrk="1" latinLnBrk="0" hangingPunct="1">
        <a:lnSpc>
          <a:spcPts val="2850"/>
        </a:lnSpc>
        <a:spcBef>
          <a:spcPct val="0"/>
        </a:spcBef>
        <a:buNone/>
        <a:defRPr sz="28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16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7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432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7"/>
        </a:buBlip>
        <a:tabLst/>
        <a:defRPr sz="17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648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85000"/>
        <a:buFontTx/>
        <a:buBlip>
          <a:blip r:embed="rId8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864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080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7105"/>
            <a:ext cx="7416000" cy="27540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9/07/2020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/>
          <p:cNvSpPr/>
          <p:nvPr userDrawn="1"/>
        </p:nvSpPr>
        <p:spPr>
          <a:xfrm>
            <a:off x="1" y="0"/>
            <a:ext cx="288000" cy="51435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290525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</p:sldLayoutIdLst>
  <p:txStyles>
    <p:titleStyle>
      <a:lvl1pPr algn="l" defTabSz="914378" rtl="0" eaLnBrk="1" latinLnBrk="0" hangingPunct="1">
        <a:lnSpc>
          <a:spcPts val="3800"/>
        </a:lnSpc>
        <a:spcBef>
          <a:spcPts val="0"/>
        </a:spcBef>
        <a:buNone/>
        <a:defRPr sz="3700" b="0" i="0" kern="1200">
          <a:solidFill>
            <a:schemeClr val="tx1"/>
          </a:solidFill>
          <a:latin typeface="FlandersArtSans-Bold" panose="00000800000000000000" pitchFamily="2" charset="0"/>
          <a:ea typeface="+mj-ea"/>
          <a:cs typeface="FlandersArtSans-Bold" panose="00000800000000000000" pitchFamily="2" charset="0"/>
        </a:defRPr>
      </a:lvl1pPr>
    </p:titleStyle>
    <p:bodyStyle>
      <a:lvl1pPr marL="287993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1"/>
        </a:buBlip>
        <a:defRPr sz="2200" kern="1200" spc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575986" indent="-287993" algn="l" defTabSz="914378" rtl="0" eaLnBrk="1" latinLnBrk="0" hangingPunct="1">
        <a:lnSpc>
          <a:spcPct val="90000"/>
        </a:lnSpc>
        <a:spcBef>
          <a:spcPts val="300"/>
        </a:spcBef>
        <a:buSzPct val="70000"/>
        <a:buFontTx/>
        <a:buBlip>
          <a:blip r:embed="rId12"/>
        </a:buBlip>
        <a:defRPr sz="2200" kern="1200" spc="0">
          <a:solidFill>
            <a:schemeClr val="bg1">
              <a:lumMod val="50000"/>
            </a:schemeClr>
          </a:solidFill>
          <a:latin typeface="FlandersArtSans-Regular" panose="00000500000000000000" pitchFamily="2" charset="0"/>
          <a:ea typeface="+mn-ea"/>
          <a:cs typeface="+mn-cs"/>
        </a:defRPr>
      </a:lvl2pPr>
      <a:lvl3pPr marL="863978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3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1151972" indent="-287993" algn="l" defTabSz="914378" rtl="0" eaLnBrk="1" latinLnBrk="0" hangingPunct="1">
        <a:lnSpc>
          <a:spcPct val="90000"/>
        </a:lnSpc>
        <a:spcBef>
          <a:spcPts val="300"/>
        </a:spcBef>
        <a:buSzPct val="75000"/>
        <a:buFontTx/>
        <a:buBlip>
          <a:blip r:embed="rId14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439964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1"/>
        </a:buBlip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ydov.readthedocs.io/en/stable/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inspire.ec.europa.eu/lay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0.png"/><Relationship Id="rId5" Type="http://schemas.openxmlformats.org/officeDocument/2006/relationships/hyperlink" Target="https://inspire.ec.europa.eu/applicationschema/" TargetMode="Externa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o.org/global-soil-partnership/pillars-action/4-information-data/glosis/en/" TargetMode="Externa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basisregistratieondergrond.nl/inhoud-bro/registratieobjecten/" TargetMode="Externa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diagramQuickStyle" Target="../diagrams/quickStyl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11" Type="http://schemas.openxmlformats.org/officeDocument/2006/relationships/diagramData" Target="../diagrams/data2.xml"/><Relationship Id="rId5" Type="http://schemas.openxmlformats.org/officeDocument/2006/relationships/diagramQuickStyle" Target="../diagrams/quickStyle1.xml"/><Relationship Id="rId15" Type="http://schemas.microsoft.com/office/2007/relationships/diagramDrawing" Target="../diagrams/drawing2.xml"/><Relationship Id="rId10" Type="http://schemas.openxmlformats.org/officeDocument/2006/relationships/image" Target="../media/image4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8.png"/><Relationship Id="rId14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data.vlaanderen.be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app.klaxoon.com/participate/brainstorm/DKWSAH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vanheymbeeck@vlaanderen.be" TargetMode="External"/><Relationship Id="rId2" Type="http://schemas.openxmlformats.org/officeDocument/2006/relationships/hyperlink" Target="mailto:Dimitri.schepers@vlaanderen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nformatievlaanderen/OSLOthema-bodemEnOndergrond/issues" TargetMode="Externa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egenenverkeer.data.vlaanderen.be/doc/implementatiemodel/grondwerken#Grond" TargetMode="External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hyperlink" Target="https://wegenenverkeer.data.vlaanderen.be/doc/implementatiemodel/grondwerken/#Piezometrische%20buis" TargetMode="External"/><Relationship Id="rId2" Type="http://schemas.openxmlformats.org/officeDocument/2006/relationships/hyperlink" Target="https://www.dov.vlaanderen.be/portaal/?module=ocdov-xdov-validate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imjv.milieuinfo.be/delen-van-het-imjv/grondwater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wegenenverkeer.data.vlaanderen.be/doc/implementatiemodel/proeven-metingen/#Proef%20sondering" TargetMode="External"/><Relationship Id="rId4" Type="http://schemas.openxmlformats.org/officeDocument/2006/relationships/hyperlink" Target="https://services.ovam.be/webloket-bodem/bsd/publicViews/referenceLists.seam?conversationId=969" TargetMode="External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lieuinfo.be/confluence/display/DDOV/Synchronisatie+-+gebruik+DOV-webservices" TargetMode="External"/><Relationship Id="rId3" Type="http://schemas.openxmlformats.org/officeDocument/2006/relationships/hyperlink" Target="https://www.dov.vlaanderen.be/page/e-dov-archeologie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v.vlaanderen.be/data/boring/2006-148250.xml" TargetMode="External"/><Relationship Id="rId2" Type="http://schemas.openxmlformats.org/officeDocument/2006/relationships/hyperlink" Target="https://www.dov.vlaanderen.be/data/boring/2006-148250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dov.vlaanderen.be/data/boring/2006-148250.html" TargetMode="External"/><Relationship Id="rId4" Type="http://schemas.openxmlformats.org/officeDocument/2006/relationships/hyperlink" Target="https://www.dov.vlaanderen.be/data/boring/2006-148250.j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4">
            <a:extLst>
              <a:ext uri="{FF2B5EF4-FFF2-40B4-BE49-F238E27FC236}">
                <a16:creationId xmlns:a16="http://schemas.microsoft.com/office/drawing/2014/main" id="{DAFCBDE5-F36B-416E-A3B9-89F41EB374DC}"/>
              </a:ext>
            </a:extLst>
          </p:cNvPr>
          <p:cNvGrpSpPr/>
          <p:nvPr/>
        </p:nvGrpSpPr>
        <p:grpSpPr>
          <a:xfrm>
            <a:off x="-177800" y="-135466"/>
            <a:ext cx="6828631" cy="5427134"/>
            <a:chOff x="0" y="0"/>
            <a:chExt cx="8134350" cy="6858001"/>
          </a:xfrm>
        </p:grpSpPr>
        <p:sp>
          <p:nvSpPr>
            <p:cNvPr id="3" name="Trapezium 2">
              <a:extLst>
                <a:ext uri="{FF2B5EF4-FFF2-40B4-BE49-F238E27FC236}">
                  <a16:creationId xmlns:a16="http://schemas.microsoft.com/office/drawing/2014/main" id="{D1277B43-CA39-4527-9CA5-D07DF66DC34F}"/>
                </a:ext>
              </a:extLst>
            </p:cNvPr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532F4FD8-A938-4C45-9700-41756BC868EE}"/>
                </a:ext>
              </a:extLst>
            </p:cNvPr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76052423-F62C-4BD5-9332-6332119355AF}"/>
              </a:ext>
            </a:extLst>
          </p:cNvPr>
          <p:cNvSpPr txBox="1">
            <a:spLocks/>
          </p:cNvSpPr>
          <p:nvPr/>
        </p:nvSpPr>
        <p:spPr>
          <a:xfrm>
            <a:off x="511351" y="1310795"/>
            <a:ext cx="5612553" cy="1390149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1219170" rtl="0" eaLnBrk="1" latinLnBrk="0" hangingPunct="1">
              <a:lnSpc>
                <a:spcPts val="5067"/>
              </a:lnSpc>
              <a:spcBef>
                <a:spcPts val="0"/>
              </a:spcBef>
              <a:buNone/>
              <a:defRPr sz="4933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r>
              <a:rPr lang="nl-BE" sz="3200"/>
              <a:t>OSLO </a:t>
            </a:r>
            <a:r>
              <a:rPr lang="nl-BE" sz="3200" dirty="0"/>
              <a:t>B</a:t>
            </a:r>
            <a:r>
              <a:rPr lang="nl-BE" sz="3200"/>
              <a:t>odem en Ondergrond:</a:t>
            </a:r>
          </a:p>
          <a:p>
            <a:r>
              <a:rPr lang="nl-BE" sz="3200"/>
              <a:t>Business werkgroep</a:t>
            </a:r>
            <a:endParaRPr lang="nl-BE" sz="32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F7899541-5D1D-42CB-A929-8D999C3CE338}"/>
              </a:ext>
            </a:extLst>
          </p:cNvPr>
          <p:cNvGrpSpPr/>
          <p:nvPr/>
        </p:nvGrpSpPr>
        <p:grpSpPr>
          <a:xfrm>
            <a:off x="6807496" y="3187136"/>
            <a:ext cx="1680362" cy="1469574"/>
            <a:chOff x="6341824" y="2963639"/>
            <a:chExt cx="2240482" cy="1959432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9A14383B-E361-48F5-8822-787732786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24" y="2963639"/>
              <a:ext cx="1507604" cy="1066142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DA1CCA69-E2B2-4CE4-B8FE-9055E6F68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206" y="4286250"/>
              <a:ext cx="458762" cy="636821"/>
            </a:xfrm>
            <a:prstGeom prst="rect">
              <a:avLst/>
            </a:prstGeom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2781A347-3206-4443-AA9A-82C6A8B6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520" y="3817208"/>
              <a:ext cx="564908" cy="528678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238556CA-CD27-45CC-827B-6209CE012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628" y="3496709"/>
              <a:ext cx="528678" cy="528678"/>
            </a:xfrm>
            <a:prstGeom prst="rect">
              <a:avLst/>
            </a:prstGeom>
          </p:spPr>
        </p:pic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54DEA346-D5A6-43E7-A0B4-FEFCF4D71B40}"/>
              </a:ext>
            </a:extLst>
          </p:cNvPr>
          <p:cNvSpPr txBox="1"/>
          <p:nvPr/>
        </p:nvSpPr>
        <p:spPr>
          <a:xfrm>
            <a:off x="504265" y="4656710"/>
            <a:ext cx="469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900" dirty="0"/>
              <a:t>Initiatief van Databank Ondergrond Vlaanderen, OVAM en het </a:t>
            </a:r>
            <a:r>
              <a:rPr lang="nl-BE" sz="900"/>
              <a:t>Omgevingsinformatie Samenwerkingsverband </a:t>
            </a:r>
            <a:r>
              <a:rPr lang="nl-BE" sz="900" dirty="0"/>
              <a:t>in samenwerking </a:t>
            </a:r>
            <a:r>
              <a:rPr lang="nl-BE" sz="900"/>
              <a:t>met Informatie Vlaanderen.</a:t>
            </a:r>
            <a:endParaRPr lang="nl-BE" sz="900" dirty="0"/>
          </a:p>
        </p:txBody>
      </p:sp>
      <p:sp>
        <p:nvSpPr>
          <p:cNvPr id="15" name="Ondertitel 3">
            <a:extLst>
              <a:ext uri="{FF2B5EF4-FFF2-40B4-BE49-F238E27FC236}">
                <a16:creationId xmlns:a16="http://schemas.microsoft.com/office/drawing/2014/main" id="{E74302DA-CF6E-43EA-A010-8E0C4438F1DA}"/>
              </a:ext>
            </a:extLst>
          </p:cNvPr>
          <p:cNvSpPr txBox="1">
            <a:spLocks/>
          </p:cNvSpPr>
          <p:nvPr/>
        </p:nvSpPr>
        <p:spPr>
          <a:xfrm>
            <a:off x="492411" y="3109297"/>
            <a:ext cx="7070100" cy="79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550">
                <a:latin typeface="FlandersArtSans-Regular" panose="00000500000000000000" pitchFamily="2" charset="0"/>
              </a:rPr>
              <a:t>Welkom! We starten om 13u.</a:t>
            </a:r>
            <a:br>
              <a:rPr lang="nl-NL" sz="1550">
                <a:latin typeface="FlandersArtSans-Regular" panose="00000500000000000000" pitchFamily="2" charset="0"/>
              </a:rPr>
            </a:br>
            <a:endParaRPr lang="nl-NL" sz="1550">
              <a:latin typeface="FlandersArtSans-Regular" panose="00000500000000000000" pitchFamily="2" charset="0"/>
            </a:endParaRPr>
          </a:p>
          <a:p>
            <a:r>
              <a:rPr lang="nl-NL">
                <a:latin typeface="FlandersArtSans-Regular" panose="00000500000000000000" pitchFamily="2" charset="0"/>
              </a:rPr>
              <a:t>Donderdag </a:t>
            </a:r>
            <a:r>
              <a:rPr lang="nl-NL" dirty="0">
                <a:latin typeface="FlandersArtSans-Regular" panose="00000500000000000000" pitchFamily="2" charset="0"/>
              </a:rPr>
              <a:t>9 juli 2020</a:t>
            </a:r>
            <a:endParaRPr lang="nl-NL" sz="1200" dirty="0">
              <a:latin typeface="FlandersArtSans-Regular" panose="00000500000000000000" pitchFamily="2" charset="0"/>
            </a:endParaRP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50A19739-60B0-4C20-9E94-C9C5AF745C87}"/>
              </a:ext>
            </a:extLst>
          </p:cNvPr>
          <p:cNvSpPr txBox="1">
            <a:spLocks/>
          </p:cNvSpPr>
          <p:nvPr/>
        </p:nvSpPr>
        <p:spPr>
          <a:xfrm>
            <a:off x="499135" y="3848580"/>
            <a:ext cx="4773300" cy="26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>
                <a:latin typeface="FlandersArtSans-Regular" panose="00000500000000000000" pitchFamily="2" charset="0"/>
              </a:rPr>
              <a:t>Virtuele </a:t>
            </a:r>
            <a:r>
              <a:rPr lang="nl-NL" dirty="0">
                <a:latin typeface="FlandersArtSans-Regular" panose="00000500000000000000" pitchFamily="2" charset="0"/>
              </a:rPr>
              <a:t>werkgroep – Microsoft Teams</a:t>
            </a:r>
          </a:p>
        </p:txBody>
      </p:sp>
      <p:pic>
        <p:nvPicPr>
          <p:cNvPr id="14" name="Google Shape;16;p65">
            <a:extLst>
              <a:ext uri="{FF2B5EF4-FFF2-40B4-BE49-F238E27FC236}">
                <a16:creationId xmlns:a16="http://schemas.microsoft.com/office/drawing/2014/main" id="{C9DE3CB9-9ED5-44E2-830E-0052B6AC1D2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0168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D1F720-8C23-489D-B7D1-3F7BA9851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hlinkClick r:id="rId2"/>
            <a:extLst>
              <a:ext uri="{FF2B5EF4-FFF2-40B4-BE49-F238E27FC236}">
                <a16:creationId xmlns:a16="http://schemas.microsoft.com/office/drawing/2014/main" id="{F9C13D74-5DA2-4AA0-9249-017F97A42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0" y="1120470"/>
            <a:ext cx="5717012" cy="27098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26FAB8A-CE63-4B47-A8C9-7CF2CDA71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001" y="4023031"/>
            <a:ext cx="7043738" cy="8501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A6D8E141-F434-45E6-A6C6-81276F72DB8D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Voor en door de Python community</a:t>
            </a:r>
          </a:p>
        </p:txBody>
      </p:sp>
    </p:spTree>
    <p:extLst>
      <p:ext uri="{BB962C8B-B14F-4D97-AF65-F5344CB8AC3E}">
        <p14:creationId xmlns:p14="http://schemas.microsoft.com/office/powerpoint/2010/main" val="2103720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21">
            <a:extLst>
              <a:ext uri="{FF2B5EF4-FFF2-40B4-BE49-F238E27FC236}">
                <a16:creationId xmlns:a16="http://schemas.microsoft.com/office/drawing/2014/main" id="{BFF2AFE0-7E81-4424-887E-557D7143B188}"/>
              </a:ext>
            </a:extLst>
          </p:cNvPr>
          <p:cNvGrpSpPr/>
          <p:nvPr/>
        </p:nvGrpSpPr>
        <p:grpSpPr>
          <a:xfrm>
            <a:off x="671160" y="1021795"/>
            <a:ext cx="2986088" cy="935831"/>
            <a:chOff x="894880" y="1362392"/>
            <a:chExt cx="3981450" cy="1247775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183B8F01-8C03-4B73-AF27-51963985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880" y="1362392"/>
              <a:ext cx="3981450" cy="1247775"/>
            </a:xfrm>
            <a:prstGeom prst="rect">
              <a:avLst/>
            </a:prstGeom>
          </p:spPr>
        </p:pic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6452662-F74E-4B4D-8835-6449469F14C2}"/>
                </a:ext>
              </a:extLst>
            </p:cNvPr>
            <p:cNvSpPr/>
            <p:nvPr/>
          </p:nvSpPr>
          <p:spPr>
            <a:xfrm>
              <a:off x="3352800" y="1649114"/>
              <a:ext cx="1401609" cy="4336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00BD79FC-CCCA-452A-A833-7026156B6496}"/>
              </a:ext>
            </a:extLst>
          </p:cNvPr>
          <p:cNvGrpSpPr/>
          <p:nvPr/>
        </p:nvGrpSpPr>
        <p:grpSpPr>
          <a:xfrm>
            <a:off x="4871699" y="955427"/>
            <a:ext cx="3593306" cy="3693319"/>
            <a:chOff x="5651582" y="1362392"/>
            <a:chExt cx="5235493" cy="4924425"/>
          </a:xfrm>
        </p:grpSpPr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4CFD3BCD-1A00-42ED-B38F-EE6D29BE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1582" y="1362392"/>
              <a:ext cx="5114925" cy="4924425"/>
            </a:xfrm>
            <a:prstGeom prst="rect">
              <a:avLst/>
            </a:prstGeom>
          </p:spPr>
        </p:pic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11F6D295-8973-4146-8260-C490480F5E40}"/>
                </a:ext>
              </a:extLst>
            </p:cNvPr>
            <p:cNvSpPr/>
            <p:nvPr/>
          </p:nvSpPr>
          <p:spPr>
            <a:xfrm>
              <a:off x="5651582" y="2925465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F6CEB4F6-77CF-4321-86AA-4C7F25902198}"/>
                </a:ext>
              </a:extLst>
            </p:cNvPr>
            <p:cNvSpPr/>
            <p:nvPr/>
          </p:nvSpPr>
          <p:spPr>
            <a:xfrm>
              <a:off x="8210550" y="1649115"/>
              <a:ext cx="2676525" cy="5410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AD53ED6A-29E8-4C08-89BF-5463A35F678A}"/>
                </a:ext>
              </a:extLst>
            </p:cNvPr>
            <p:cNvSpPr/>
            <p:nvPr/>
          </p:nvSpPr>
          <p:spPr>
            <a:xfrm>
              <a:off x="8209044" y="2581452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6D77760-DFDF-47A3-896E-ADD23FB75F07}"/>
                </a:ext>
              </a:extLst>
            </p:cNvPr>
            <p:cNvSpPr/>
            <p:nvPr/>
          </p:nvSpPr>
          <p:spPr>
            <a:xfrm>
              <a:off x="5651582" y="4149384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3828C90-C613-49FC-A0DE-40EE340E65C6}"/>
                </a:ext>
              </a:extLst>
            </p:cNvPr>
            <p:cNvSpPr/>
            <p:nvPr/>
          </p:nvSpPr>
          <p:spPr>
            <a:xfrm>
              <a:off x="8209044" y="3773014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26D904-3451-417F-98E3-ABEF25A58897}"/>
                </a:ext>
              </a:extLst>
            </p:cNvPr>
            <p:cNvSpPr/>
            <p:nvPr/>
          </p:nvSpPr>
          <p:spPr>
            <a:xfrm>
              <a:off x="8209044" y="4992073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EA576E62-63C4-4F0F-AAFC-6DF26FCE6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9" y="2285373"/>
            <a:ext cx="3353990" cy="1033425"/>
          </a:xfrm>
          <a:prstGeom prst="rect">
            <a:avLst/>
          </a:prstGeom>
        </p:spPr>
      </p:pic>
      <p:sp>
        <p:nvSpPr>
          <p:cNvPr id="18" name="Pijl: omlaag 17">
            <a:hlinkClick r:id="rId5"/>
            <a:extLst>
              <a:ext uri="{FF2B5EF4-FFF2-40B4-BE49-F238E27FC236}">
                <a16:creationId xmlns:a16="http://schemas.microsoft.com/office/drawing/2014/main" id="{F8916A98-B178-422D-91E8-3594D87DB6DE}"/>
              </a:ext>
            </a:extLst>
          </p:cNvPr>
          <p:cNvSpPr/>
          <p:nvPr/>
        </p:nvSpPr>
        <p:spPr>
          <a:xfrm rot="997683">
            <a:off x="2267012" y="1638676"/>
            <a:ext cx="221456" cy="1048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2BB81F0-04D2-47B0-A111-0DAD120C5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56" y="3771079"/>
            <a:ext cx="4349767" cy="1233875"/>
          </a:xfrm>
          <a:prstGeom prst="rect">
            <a:avLst/>
          </a:prstGeom>
        </p:spPr>
      </p:pic>
      <p:sp>
        <p:nvSpPr>
          <p:cNvPr id="21" name="Pijl: omlaag 20">
            <a:hlinkClick r:id="rId7"/>
            <a:extLst>
              <a:ext uri="{FF2B5EF4-FFF2-40B4-BE49-F238E27FC236}">
                <a16:creationId xmlns:a16="http://schemas.microsoft.com/office/drawing/2014/main" id="{F123C16F-8598-4DB4-9090-CA7B63F00EE2}"/>
              </a:ext>
            </a:extLst>
          </p:cNvPr>
          <p:cNvSpPr/>
          <p:nvPr/>
        </p:nvSpPr>
        <p:spPr>
          <a:xfrm rot="18367595" flipH="1">
            <a:off x="1677224" y="2981695"/>
            <a:ext cx="208057" cy="1328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3" name="Google Shape;242;g71eeb774cb_0_278">
            <a:extLst>
              <a:ext uri="{FF2B5EF4-FFF2-40B4-BE49-F238E27FC236}">
                <a16:creationId xmlns:a16="http://schemas.microsoft.com/office/drawing/2014/main" id="{A56225CB-5C6D-4C6A-9D6B-5CB013228F6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INSPIRE harmonisatie &lt; 20/10/2020</a:t>
            </a:r>
          </a:p>
        </p:txBody>
      </p:sp>
    </p:spTree>
    <p:extLst>
      <p:ext uri="{BB962C8B-B14F-4D97-AF65-F5344CB8AC3E}">
        <p14:creationId xmlns:p14="http://schemas.microsoft.com/office/powerpoint/2010/main" val="393277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2CCFDA-684C-4C32-90DA-EE5A73BE6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1131600"/>
            <a:ext cx="7416000" cy="2754000"/>
          </a:xfrm>
        </p:spPr>
        <p:txBody>
          <a:bodyPr/>
          <a:lstStyle/>
          <a:p>
            <a:pPr lvl="0"/>
            <a:r>
              <a:rPr lang="nl-BE" sz="1050" dirty="0"/>
              <a:t>Verplichtingen opgelegd aan erkende boorbedrijven (aanlevering van data aan DOV volgens DOV-standaard) en verplichtingen opgelegd aan erkende bodemsaneringsdeskundigen (aanlevering aan OVAM volgens DOV standaard of aangepaste standaard afstammend van DOV) maximaal( terug) in lijn brengen</a:t>
            </a:r>
          </a:p>
          <a:p>
            <a:pPr lvl="0"/>
            <a:r>
              <a:rPr lang="nl-BE" sz="1050" dirty="0"/>
              <a:t>Aanleveren en hergebruik van bodem en ondergronddata in het kader van IMJV verder optimaliseren en stroomlijnen.</a:t>
            </a:r>
          </a:p>
          <a:p>
            <a:pPr lvl="0"/>
            <a:r>
              <a:rPr lang="nl-BE" sz="1050" dirty="0"/>
              <a:t>SB250 en SB260 aligneren met elkaar op vlak van geotechnische proeven, metingen (incl. peilbuizen)</a:t>
            </a:r>
          </a:p>
          <a:p>
            <a:pPr lvl="0"/>
            <a:r>
              <a:rPr lang="nl-BE" sz="1050" dirty="0"/>
              <a:t>SB260: alle data die aan publieke opdrachtgevers in DOV-formaat aangeleverd moet worden naar DOV leiden</a:t>
            </a:r>
          </a:p>
          <a:p>
            <a:pPr lvl="0"/>
            <a:r>
              <a:rPr lang="nl-BE" sz="1050" dirty="0"/>
              <a:t>OTL AWV vervolledigen met sonderingen en peilbuizen. Overlap met lopende traject van OSLO traject voor OTL trachten duidelijk te krijgen</a:t>
            </a:r>
          </a:p>
          <a:p>
            <a:pPr lvl="0"/>
            <a:r>
              <a:rPr lang="nl-BE" sz="1050" dirty="0"/>
              <a:t>Kwaliteitsvolle plaatsing peilbuizen met voldoende metadata (en dit voor peilbuizen die in alle beleidsdomeinen worden geplaatst). </a:t>
            </a:r>
          </a:p>
          <a:p>
            <a:pPr lvl="0"/>
            <a:r>
              <a:rPr lang="nl-BE" sz="1050" dirty="0"/>
              <a:t>Samenbrengen/uitwisseling van bodemdata uit diverse bronnen optimaliseren</a:t>
            </a:r>
          </a:p>
          <a:p>
            <a:pPr lvl="0"/>
            <a:r>
              <a:rPr lang="nl-BE" sz="1050" dirty="0"/>
              <a:t>Doorstroming van data vanuit labo’s stroomlijnen en makkelijker maken</a:t>
            </a:r>
          </a:p>
          <a:p>
            <a:pPr lvl="0"/>
            <a:r>
              <a:rPr lang="nl-BE" sz="1050" dirty="0"/>
              <a:t>Doorstroming van archeologische data naar DOV volgens ‘Code van Goede Praktijk voor Archeologie en </a:t>
            </a:r>
            <a:r>
              <a:rPr lang="nl-BE" sz="1050" err="1"/>
              <a:t>Metaaldetectie</a:t>
            </a:r>
            <a:r>
              <a:rPr lang="nl-BE" sz="1050"/>
              <a:t>’ verder </a:t>
            </a:r>
            <a:r>
              <a:rPr lang="nl-BE" sz="1050" dirty="0"/>
              <a:t>ondersteunen</a:t>
            </a:r>
          </a:p>
          <a:p>
            <a:pPr lvl="0"/>
            <a:r>
              <a:rPr lang="nl-BE" sz="1050" dirty="0"/>
              <a:t>Uitwisseling van data en interpretaties uit Grondverzetregelgeving optimaliseren</a:t>
            </a:r>
          </a:p>
          <a:p>
            <a:pPr lvl="0"/>
            <a:r>
              <a:rPr lang="nl-BE" sz="1050" dirty="0"/>
              <a:t>Kader bieden voor het aanleveren van ondergrond- en bodemstalen aan de </a:t>
            </a:r>
            <a:r>
              <a:rPr lang="nl-BE" sz="1050" dirty="0" err="1"/>
              <a:t>Geotheek</a:t>
            </a:r>
            <a:endParaRPr lang="nl-BE" sz="1050" dirty="0"/>
          </a:p>
          <a:p>
            <a:pPr lvl="0"/>
            <a:r>
              <a:rPr lang="nl-BE" sz="1050" dirty="0"/>
              <a:t>Koppeling realiseren van datasets bodem en ondergrond aan onderzoeksrapporten via onderzoeksportalen (open </a:t>
            </a:r>
            <a:r>
              <a:rPr lang="nl-BE" sz="1050" dirty="0" err="1"/>
              <a:t>science</a:t>
            </a:r>
            <a:r>
              <a:rPr lang="nl-BE" sz="1050" dirty="0"/>
              <a:t> – open data)</a:t>
            </a:r>
          </a:p>
          <a:p>
            <a:pPr lvl="0"/>
            <a:r>
              <a:rPr lang="nl-BE" sz="1050" dirty="0"/>
              <a:t>….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7F2DD1F-821D-4551-9CFD-35EDAF01B991}"/>
              </a:ext>
            </a:extLst>
          </p:cNvPr>
          <p:cNvSpPr txBox="1"/>
          <p:nvPr/>
        </p:nvSpPr>
        <p:spPr>
          <a:xfrm>
            <a:off x="2793207" y="4572000"/>
            <a:ext cx="6079331" cy="30008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</a:rPr>
              <a:t>Verder te bespreken, aan te vullen en te valideren tijdens de business workshop</a:t>
            </a:r>
          </a:p>
        </p:txBody>
      </p:sp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59E2417B-5681-42ED-B88F-D4013423CB9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Generieke use cases voor OSLO traject</a:t>
            </a:r>
          </a:p>
        </p:txBody>
      </p:sp>
    </p:spTree>
    <p:extLst>
      <p:ext uri="{BB962C8B-B14F-4D97-AF65-F5344CB8AC3E}">
        <p14:creationId xmlns:p14="http://schemas.microsoft.com/office/powerpoint/2010/main" val="25981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FDD33F7-96DE-448E-8FEB-F5EEFF844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56" y="1453753"/>
            <a:ext cx="7329488" cy="223599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373AD81-91A9-40E9-995C-CF3DE6A1115B}"/>
              </a:ext>
            </a:extLst>
          </p:cNvPr>
          <p:cNvSpPr txBox="1"/>
          <p:nvPr/>
        </p:nvSpPr>
        <p:spPr>
          <a:xfrm>
            <a:off x="2793207" y="4572000"/>
            <a:ext cx="6079331" cy="30008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</a:rPr>
              <a:t>Verder te bespreken, aan te vullen en te valideren tijdens de business workshop</a:t>
            </a:r>
          </a:p>
        </p:txBody>
      </p:sp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6237394F-8999-4704-91B9-6C9C880D55FB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Entiteiten binnen scope OSLO traject</a:t>
            </a:r>
          </a:p>
        </p:txBody>
      </p:sp>
    </p:spTree>
    <p:extLst>
      <p:ext uri="{BB962C8B-B14F-4D97-AF65-F5344CB8AC3E}">
        <p14:creationId xmlns:p14="http://schemas.microsoft.com/office/powerpoint/2010/main" val="315796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A8EFDD3-0AE7-45AB-9F21-4C8B64C7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081" y="1116919"/>
            <a:ext cx="3928905" cy="3572150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107DCCD9-5971-43FF-89E5-92887797486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903933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8910AC-BBA2-45FA-9B96-ACF55CB03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385" y="1078736"/>
            <a:ext cx="8476937" cy="3766278"/>
          </a:xfrm>
        </p:spPr>
        <p:txBody>
          <a:bodyPr/>
          <a:lstStyle/>
          <a:p>
            <a:r>
              <a:rPr lang="nl-BE" dirty="0"/>
              <a:t>INSPIRE – Annex II: Geologie – Annex III: Bodem - ….</a:t>
            </a:r>
          </a:p>
          <a:p>
            <a:r>
              <a:rPr lang="nl-BE" dirty="0" err="1"/>
              <a:t>GeoSciML</a:t>
            </a:r>
            <a:endParaRPr lang="nl-BE" dirty="0"/>
          </a:p>
          <a:p>
            <a:r>
              <a:rPr lang="nl-BE" dirty="0" err="1"/>
              <a:t>GloSIS</a:t>
            </a:r>
            <a:r>
              <a:rPr lang="nl-BE" dirty="0"/>
              <a:t>: </a:t>
            </a:r>
            <a:r>
              <a:rPr lang="nl-BE" dirty="0">
                <a:hlinkClick r:id="rId2"/>
              </a:rPr>
              <a:t>Global </a:t>
            </a:r>
            <a:r>
              <a:rPr lang="nl-BE" dirty="0" err="1">
                <a:hlinkClick r:id="rId2"/>
              </a:rPr>
              <a:t>Soil</a:t>
            </a:r>
            <a:r>
              <a:rPr lang="nl-BE" dirty="0">
                <a:hlinkClick r:id="rId2"/>
              </a:rPr>
              <a:t> Information System</a:t>
            </a:r>
            <a:endParaRPr lang="nl-BE" dirty="0"/>
          </a:p>
          <a:p>
            <a:r>
              <a:rPr lang="nl-BE" dirty="0"/>
              <a:t>CEN-commissie Sonderingen</a:t>
            </a:r>
          </a:p>
          <a:p>
            <a:r>
              <a:rPr lang="nl-BE" dirty="0"/>
              <a:t>NBN</a:t>
            </a:r>
          </a:p>
          <a:p>
            <a:r>
              <a:rPr lang="nl-BE" dirty="0"/>
              <a:t>CMA</a:t>
            </a:r>
          </a:p>
          <a:p>
            <a:r>
              <a:rPr lang="nl-BE" dirty="0"/>
              <a:t>VLAREM - VLAREL</a:t>
            </a:r>
          </a:p>
          <a:p>
            <a:r>
              <a:rPr lang="nl-BE" dirty="0"/>
              <a:t>SB250 - wisselwerking met OSLO wegen en verkeer – OTL AWV</a:t>
            </a:r>
          </a:p>
          <a:p>
            <a:r>
              <a:rPr lang="nl-BE" dirty="0"/>
              <a:t>SB260</a:t>
            </a:r>
          </a:p>
          <a:p>
            <a:r>
              <a:rPr lang="nl-BE" dirty="0"/>
              <a:t>….</a:t>
            </a:r>
          </a:p>
          <a:p>
            <a:endParaRPr lang="nl-BE" dirty="0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C81FDAD6-F7D9-4967-9179-9F42D19AF02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Af te stemmen op</a:t>
            </a:r>
          </a:p>
        </p:txBody>
      </p:sp>
    </p:spTree>
    <p:extLst>
      <p:ext uri="{BB962C8B-B14F-4D97-AF65-F5344CB8AC3E}">
        <p14:creationId xmlns:p14="http://schemas.microsoft.com/office/powerpoint/2010/main" val="166177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37600EC-BC6D-4026-8AA5-B313BAC9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658669"/>
            <a:ext cx="2672604" cy="302514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622D18A-51E1-44DC-869C-D2DDE9A41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42" y="1332210"/>
            <a:ext cx="2736040" cy="331965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6A63D70-1FE8-4FB9-82FA-4ED0AD365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319" y="2571750"/>
            <a:ext cx="2766571" cy="2477101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42539BF-C4AC-44A8-BAFD-93B79536B0FD}"/>
              </a:ext>
            </a:extLst>
          </p:cNvPr>
          <p:cNvSpPr txBox="1"/>
          <p:nvPr/>
        </p:nvSpPr>
        <p:spPr>
          <a:xfrm>
            <a:off x="2019300" y="312421"/>
            <a:ext cx="68046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</a:rPr>
              <a:t>INSPIRATIE:  BRO - </a:t>
            </a: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  <a:hlinkClick r:id="rId5"/>
              </a:rPr>
              <a:t>https://basisregistratieondergrond.nl/inhoud-bro/registratieobjecten/</a:t>
            </a: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nl-BE" sz="1350" kern="1200" dirty="0">
              <a:solidFill>
                <a:srgbClr val="373636"/>
              </a:solidFill>
              <a:latin typeface="FlandersArtSerif-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1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31A9D7F3-2966-4980-B9EC-B919AED53E16}"/>
              </a:ext>
            </a:extLst>
          </p:cNvPr>
          <p:cNvSpPr txBox="1"/>
          <p:nvPr/>
        </p:nvSpPr>
        <p:spPr>
          <a:xfrm>
            <a:off x="1739504" y="1656401"/>
            <a:ext cx="5664993" cy="1962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nl-BE" sz="4050" kern="1200" dirty="0">
                <a:solidFill>
                  <a:srgbClr val="FFC000"/>
                </a:solidFill>
                <a:latin typeface="FlandersArtSerif-Regular"/>
                <a:ea typeface="+mn-ea"/>
                <a:cs typeface="+mn-cs"/>
              </a:rPr>
              <a:t>Interactie tussen processen en actoren,</a:t>
            </a:r>
          </a:p>
          <a:p>
            <a:pPr algn="ctr" defTabSz="685800">
              <a:buClrTx/>
            </a:pPr>
            <a:r>
              <a:rPr lang="nl-BE" sz="4050" kern="1200" dirty="0">
                <a:solidFill>
                  <a:srgbClr val="FFC000"/>
                </a:solidFill>
                <a:latin typeface="FlandersArtSerif-Regular"/>
                <a:ea typeface="+mn-ea"/>
                <a:cs typeface="+mn-cs"/>
              </a:rPr>
              <a:t>Een voorbeeld i.v.m.</a:t>
            </a:r>
          </a:p>
        </p:txBody>
      </p:sp>
    </p:spTree>
    <p:extLst>
      <p:ext uri="{BB962C8B-B14F-4D97-AF65-F5344CB8AC3E}">
        <p14:creationId xmlns:p14="http://schemas.microsoft.com/office/powerpoint/2010/main" val="404818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B73BD-97AA-479C-A13F-F439B08D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12E23EB-7996-40F8-8135-16C09511E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0" y="146088"/>
            <a:ext cx="7792080" cy="3292336"/>
          </a:xfrm>
          <a:prstGeom prst="rect">
            <a:avLst/>
          </a:prstGeom>
        </p:spPr>
      </p:pic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3831A7F7-B88A-4CCD-B14D-2CBEE3615C0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735931" y="3332008"/>
          <a:ext cx="5803587" cy="119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7296170D-DD7F-4286-B2A4-CCDBA7304F0F}"/>
              </a:ext>
            </a:extLst>
          </p:cNvPr>
          <p:cNvCxnSpPr>
            <a:cxnSpLocks/>
          </p:cNvCxnSpPr>
          <p:nvPr/>
        </p:nvCxnSpPr>
        <p:spPr>
          <a:xfrm flipH="1">
            <a:off x="2671282" y="2053859"/>
            <a:ext cx="869088" cy="1652045"/>
          </a:xfrm>
          <a:prstGeom prst="straightConnector1">
            <a:avLst/>
          </a:prstGeom>
          <a:ln w="57150">
            <a:solidFill>
              <a:srgbClr val="E5DA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769381F-FEEA-46FB-B99B-844D137F4753}"/>
              </a:ext>
            </a:extLst>
          </p:cNvPr>
          <p:cNvCxnSpPr>
            <a:cxnSpLocks/>
          </p:cNvCxnSpPr>
          <p:nvPr/>
        </p:nvCxnSpPr>
        <p:spPr>
          <a:xfrm>
            <a:off x="3845169" y="2250831"/>
            <a:ext cx="726831" cy="1518681"/>
          </a:xfrm>
          <a:prstGeom prst="straightConnector1">
            <a:avLst/>
          </a:prstGeom>
          <a:ln w="57150">
            <a:solidFill>
              <a:srgbClr val="A66D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0DB80E0-77A6-443A-AC92-3B262F8A120E}"/>
              </a:ext>
            </a:extLst>
          </p:cNvPr>
          <p:cNvCxnSpPr>
            <a:cxnSpLocks/>
          </p:cNvCxnSpPr>
          <p:nvPr/>
        </p:nvCxnSpPr>
        <p:spPr>
          <a:xfrm>
            <a:off x="4549195" y="1734384"/>
            <a:ext cx="2061653" cy="1971520"/>
          </a:xfrm>
          <a:prstGeom prst="straightConnector1">
            <a:avLst/>
          </a:prstGeom>
          <a:ln w="57150">
            <a:solidFill>
              <a:srgbClr val="6B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ep 25">
            <a:extLst>
              <a:ext uri="{FF2B5EF4-FFF2-40B4-BE49-F238E27FC236}">
                <a16:creationId xmlns:a16="http://schemas.microsoft.com/office/drawing/2014/main" id="{7CD2F021-EE97-4AEF-B65F-6F1B3842CA69}"/>
              </a:ext>
            </a:extLst>
          </p:cNvPr>
          <p:cNvGrpSpPr/>
          <p:nvPr/>
        </p:nvGrpSpPr>
        <p:grpSpPr>
          <a:xfrm>
            <a:off x="1919920" y="407702"/>
            <a:ext cx="1757987" cy="4457700"/>
            <a:chOff x="1748182" y="879190"/>
            <a:chExt cx="1757987" cy="4457700"/>
          </a:xfrm>
        </p:grpSpPr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F4A150F4-3841-4143-AF66-B182AC90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697612">
              <a:off x="-275880" y="2903252"/>
              <a:ext cx="4457700" cy="409575"/>
            </a:xfrm>
            <a:prstGeom prst="rect">
              <a:avLst/>
            </a:prstGeom>
          </p:spPr>
        </p:pic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9588506-C5D4-45E8-A041-AC4BDD872556}"/>
                </a:ext>
              </a:extLst>
            </p:cNvPr>
            <p:cNvSpPr/>
            <p:nvPr/>
          </p:nvSpPr>
          <p:spPr>
            <a:xfrm rot="2400981">
              <a:off x="2981244" y="1248223"/>
              <a:ext cx="524925" cy="11677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nl-BE" sz="1800" kern="1200">
                <a:solidFill>
                  <a:prstClr val="white"/>
                </a:solidFill>
                <a:latin typeface="FlandersArtSerif-Regular"/>
              </a:endParaRPr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0226A6D1-3AE0-40F5-898A-755BE3C5417B}"/>
              </a:ext>
            </a:extLst>
          </p:cNvPr>
          <p:cNvGrpSpPr/>
          <p:nvPr/>
        </p:nvGrpSpPr>
        <p:grpSpPr>
          <a:xfrm>
            <a:off x="5118471" y="785472"/>
            <a:ext cx="1224655" cy="3400425"/>
            <a:chOff x="5007053" y="2039288"/>
            <a:chExt cx="1224655" cy="3400425"/>
          </a:xfrm>
        </p:grpSpPr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1B6D9F88-4F41-40AB-8530-9286D7868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8612656">
              <a:off x="3416378" y="3629963"/>
              <a:ext cx="3400425" cy="219075"/>
            </a:xfrm>
            <a:prstGeom prst="rect">
              <a:avLst/>
            </a:prstGeom>
          </p:spPr>
        </p:pic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9F44C45-764F-4623-B8D1-1AD2975BADDD}"/>
                </a:ext>
              </a:extLst>
            </p:cNvPr>
            <p:cNvSpPr/>
            <p:nvPr/>
          </p:nvSpPr>
          <p:spPr>
            <a:xfrm rot="2400981">
              <a:off x="5706783" y="2124800"/>
              <a:ext cx="524925" cy="11677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nl-BE" sz="1800" kern="1200">
                <a:solidFill>
                  <a:prstClr val="white"/>
                </a:solidFill>
                <a:latin typeface="FlandersArtSerif-Regular"/>
              </a:endParaRP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EE93048E-FAF0-4D1E-BDB2-00E049B24DB8}"/>
              </a:ext>
            </a:extLst>
          </p:cNvPr>
          <p:cNvGrpSpPr/>
          <p:nvPr/>
        </p:nvGrpSpPr>
        <p:grpSpPr>
          <a:xfrm>
            <a:off x="7022250" y="567000"/>
            <a:ext cx="1244731" cy="3781425"/>
            <a:chOff x="7704729" y="1680737"/>
            <a:chExt cx="1244731" cy="3781425"/>
          </a:xfrm>
        </p:grpSpPr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1E92F8D-A318-493F-B6E4-27D4D8B02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8532024">
              <a:off x="5937841" y="3447625"/>
              <a:ext cx="3781425" cy="247650"/>
            </a:xfrm>
            <a:prstGeom prst="rect">
              <a:avLst/>
            </a:prstGeom>
          </p:spPr>
        </p:pic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56B1A5-4690-4353-B6A3-47203A9E41DD}"/>
                </a:ext>
              </a:extLst>
            </p:cNvPr>
            <p:cNvSpPr/>
            <p:nvPr/>
          </p:nvSpPr>
          <p:spPr>
            <a:xfrm rot="2400981">
              <a:off x="8424535" y="1931501"/>
              <a:ext cx="524925" cy="11677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nl-BE" sz="1800" kern="1200">
                <a:solidFill>
                  <a:prstClr val="white"/>
                </a:solidFill>
                <a:latin typeface="FlandersArtSerif-Regular"/>
              </a:endParaRPr>
            </a:p>
          </p:txBody>
        </p: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6BA3EB52-F439-44AC-8C87-E1DD6605C17B}"/>
              </a:ext>
            </a:extLst>
          </p:cNvPr>
          <p:cNvSpPr/>
          <p:nvPr/>
        </p:nvSpPr>
        <p:spPr>
          <a:xfrm>
            <a:off x="2124709" y="113405"/>
            <a:ext cx="6811763" cy="76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BE" sz="1500" kern="1200" dirty="0">
                <a:solidFill>
                  <a:srgbClr val="373636"/>
                </a:solidFill>
                <a:latin typeface="FlandersArtSerif-Regular"/>
              </a:rPr>
              <a:t>Inspelen op processen die interageren, data die in volgende fase moet kunnen worden verder gebruikt en later herbruikbaar moeten kunnen zijn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F8576C7-8617-4726-A270-AD8916470BD0}"/>
              </a:ext>
            </a:extLst>
          </p:cNvPr>
          <p:cNvGraphicFramePr/>
          <p:nvPr/>
        </p:nvGraphicFramePr>
        <p:xfrm>
          <a:off x="1766483" y="4355762"/>
          <a:ext cx="5773035" cy="354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Wolk 11">
            <a:extLst>
              <a:ext uri="{FF2B5EF4-FFF2-40B4-BE49-F238E27FC236}">
                <a16:creationId xmlns:a16="http://schemas.microsoft.com/office/drawing/2014/main" id="{FA92E030-86B6-443C-88F2-641E933705B7}"/>
              </a:ext>
            </a:extLst>
          </p:cNvPr>
          <p:cNvSpPr/>
          <p:nvPr/>
        </p:nvSpPr>
        <p:spPr>
          <a:xfrm>
            <a:off x="7236060" y="3648718"/>
            <a:ext cx="1544050" cy="8555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BE" sz="1350" kern="1200" dirty="0" err="1">
                <a:solidFill>
                  <a:srgbClr val="D5D5D5">
                    <a:lumMod val="25000"/>
                  </a:srgbClr>
                </a:solidFill>
                <a:latin typeface="FlandersArtSerif-Regular"/>
              </a:rPr>
              <a:t>omgevingsvergunning</a:t>
            </a:r>
            <a:endParaRPr lang="nl-BE" sz="1350" kern="1200" dirty="0">
              <a:solidFill>
                <a:srgbClr val="D5D5D5">
                  <a:lumMod val="25000"/>
                </a:srgbClr>
              </a:solidFill>
              <a:latin typeface="FlandersArtSerif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689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56B7559-806C-42D7-A29D-4E5B47E4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44827"/>
            <a:ext cx="5829300" cy="18859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A7499BC-A76F-46EF-B130-25138140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2130777"/>
            <a:ext cx="6593681" cy="26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0;g71eeb774cb_0_278">
            <a:extLst>
              <a:ext uri="{FF2B5EF4-FFF2-40B4-BE49-F238E27FC236}">
                <a16:creationId xmlns:a16="http://schemas.microsoft.com/office/drawing/2014/main" id="{C312E5B0-C859-41AC-9261-911464F04F10}"/>
              </a:ext>
            </a:extLst>
          </p:cNvPr>
          <p:cNvSpPr txBox="1">
            <a:spLocks/>
          </p:cNvSpPr>
          <p:nvPr/>
        </p:nvSpPr>
        <p:spPr>
          <a:xfrm>
            <a:off x="628650" y="1197769"/>
            <a:ext cx="7886700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Geluid van het publiek is standaard gedempt​.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Vragen, opmerkingen en voorstellen kunnen via de chatfunctie meegedeeld worden. </a:t>
            </a:r>
            <a:r>
              <a:rPr lang="nl-NL" sz="1800">
                <a:latin typeface="FlandersArtSans-Regular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nl-NL" sz="1800">
                <a:latin typeface="FlandersArtSans-Regular" panose="00000500000000000000" pitchFamily="2" charset="0"/>
              </a:rPr>
              <a:t>Interactie wordt aangemoedigd!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Gebruik het handje als je iets wilt zeggen.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Een ja/nee-vraag kan simpel en snel beantwoord worden via de chat: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akkoord = +1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niet akkoord = -1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onverschillig = 0</a:t>
            </a:r>
          </a:p>
          <a:p>
            <a:pPr lvl="1">
              <a:buFont typeface="Arial"/>
              <a:buChar char="○"/>
            </a:pPr>
            <a:endParaRPr lang="nl-NL" sz="1800"/>
          </a:p>
        </p:txBody>
      </p:sp>
      <p:sp>
        <p:nvSpPr>
          <p:cNvPr id="3" name="Google Shape;242;g71eeb774cb_0_278">
            <a:extLst>
              <a:ext uri="{FF2B5EF4-FFF2-40B4-BE49-F238E27FC236}">
                <a16:creationId xmlns:a16="http://schemas.microsoft.com/office/drawing/2014/main" id="{16B4A854-D3F1-4ECC-AD78-76418B2AEB2D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Praktische afspraken</a:t>
            </a:r>
          </a:p>
        </p:txBody>
      </p:sp>
    </p:spTree>
    <p:extLst>
      <p:ext uri="{BB962C8B-B14F-4D97-AF65-F5344CB8AC3E}">
        <p14:creationId xmlns:p14="http://schemas.microsoft.com/office/powerpoint/2010/main" val="389003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OSLO</a:t>
            </a:r>
            <a:endParaRPr lang="nl-NL"/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Dimitri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Schepers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FlandersArtSans-Regular"/>
            </a:endParaRPr>
          </a:p>
          <a:p>
            <a:endParaRPr lang="en-US" b="1" dirty="0">
              <a:solidFill>
                <a:schemeClr val="accent6">
                  <a:lumMod val="50000"/>
                </a:schemeClr>
              </a:solidFill>
              <a:latin typeface="FlandersArtSans-Regular"/>
            </a:endParaRPr>
          </a:p>
          <a:p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Informatie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Vlaanderen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8CBFC3C-5E0D-4F7E-873D-C0FB6D65482F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4438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259" y="294636"/>
            <a:ext cx="5873474" cy="4554225"/>
          </a:xfrm>
          <a:prstGeom prst="rect">
            <a:avLst/>
          </a:prstGeom>
          <a:solidFill>
            <a:srgbClr val="EEEEEE"/>
          </a:solidFill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E2CF95A-7527-46C8-A4E6-26E06F37D94A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533" y="897178"/>
            <a:ext cx="4135481" cy="3206607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78" name="Shape 478"/>
          <p:cNvSpPr/>
          <p:nvPr/>
        </p:nvSpPr>
        <p:spPr>
          <a:xfrm>
            <a:off x="923483" y="384263"/>
            <a:ext cx="3078372" cy="4187083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endParaRPr lang="nl-B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Shape 479"/>
          <p:cNvGrpSpPr/>
          <p:nvPr/>
        </p:nvGrpSpPr>
        <p:grpSpPr>
          <a:xfrm>
            <a:off x="1109964" y="613865"/>
            <a:ext cx="2734593" cy="3782557"/>
            <a:chOff x="0" y="0"/>
            <a:chExt cx="3007471" cy="4520450"/>
          </a:xfrm>
        </p:grpSpPr>
        <p:sp>
          <p:nvSpPr>
            <p:cNvPr id="480" name="Shape 480"/>
            <p:cNvSpPr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1" name="Shape 481"/>
            <p:cNvSpPr txBox="1"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Impact op kwaliteit en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efficiëntie dienstverlening</a:t>
              </a:r>
            </a:p>
          </p:txBody>
        </p:sp>
        <p:sp>
          <p:nvSpPr>
            <p:cNvPr id="482" name="Shape 482"/>
            <p:cNvSpPr/>
            <p:nvPr/>
          </p:nvSpPr>
          <p:spPr>
            <a:xfrm rot="10800000">
              <a:off x="0" y="2913056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3" name="Shape 483"/>
            <p:cNvSpPr txBox="1"/>
            <p:nvPr/>
          </p:nvSpPr>
          <p:spPr>
            <a:xfrm>
              <a:off x="0" y="2913056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Meervoudige kosten om 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te koppelen</a:t>
              </a:r>
            </a:p>
          </p:txBody>
        </p:sp>
        <p:sp>
          <p:nvSpPr>
            <p:cNvPr id="484" name="Shape 484"/>
            <p:cNvSpPr/>
            <p:nvPr/>
          </p:nvSpPr>
          <p:spPr>
            <a:xfrm rot="10800000">
              <a:off x="0" y="1942758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5" name="Shape 485"/>
            <p:cNvSpPr txBox="1"/>
            <p:nvPr/>
          </p:nvSpPr>
          <p:spPr>
            <a:xfrm>
              <a:off x="0" y="1942758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Authentieke bronnen bestaan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als silo’s</a:t>
              </a:r>
            </a:p>
          </p:txBody>
        </p:sp>
        <p:sp>
          <p:nvSpPr>
            <p:cNvPr id="486" name="Shape 486"/>
            <p:cNvSpPr/>
            <p:nvPr/>
          </p:nvSpPr>
          <p:spPr>
            <a:xfrm rot="10800000">
              <a:off x="0" y="97246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7" name="Shape 487"/>
            <p:cNvSpPr txBox="1"/>
            <p:nvPr/>
          </p:nvSpPr>
          <p:spPr>
            <a:xfrm>
              <a:off x="0" y="97246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wordt gestructureerd/ gemodelleerd vanuit 1 perspectief</a:t>
              </a:r>
            </a:p>
          </p:txBody>
        </p:sp>
        <p:sp>
          <p:nvSpPr>
            <p:cNvPr id="488" name="Shape 488"/>
            <p:cNvSpPr/>
            <p:nvPr/>
          </p:nvSpPr>
          <p:spPr>
            <a:xfrm rot="10800000">
              <a:off x="0" y="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9" name="Shape 489"/>
            <p:cNvSpPr txBox="1"/>
            <p:nvPr/>
          </p:nvSpPr>
          <p:spPr>
            <a:xfrm>
              <a:off x="0" y="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Applicaties kijken naar de reële wereld vanuit verschillende perspectieven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29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12" t="7132" r="8014"/>
          <a:stretch/>
        </p:blipFill>
        <p:spPr>
          <a:xfrm>
            <a:off x="321370" y="-4697"/>
            <a:ext cx="8822630" cy="51481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321370" y="0"/>
            <a:ext cx="8822630" cy="51435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700"/>
              <a:t>Interoperabiliteit is de mogelijkheid van verschillende autonome organisaties of systemen om met elkaar te communiceren en samen te werken.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856A019-729F-4CEC-B754-B6C932E16B22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56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Afbeelding 22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32FAC476-1635-464D-B5B2-BABFD5D21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641" y="1004421"/>
            <a:ext cx="4144549" cy="926948"/>
          </a:xfrm>
          <a:prstGeom prst="rect">
            <a:avLst/>
          </a:prstGeom>
        </p:spPr>
      </p:pic>
      <p:pic>
        <p:nvPicPr>
          <p:cNvPr id="227" name="Afbeelding 22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29EAF9F-38A0-494D-9477-36870DF1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641" y="1936044"/>
            <a:ext cx="4144549" cy="926948"/>
          </a:xfrm>
          <a:prstGeom prst="rect">
            <a:avLst/>
          </a:prstGeom>
        </p:spPr>
      </p:pic>
      <p:pic>
        <p:nvPicPr>
          <p:cNvPr id="228" name="Afbeelding 228" descr="Afbeelding met geel, tekening&#10;&#10;Beschrijving is gegenereerd met zeer hoge betrouwbaarheid">
            <a:extLst>
              <a:ext uri="{FF2B5EF4-FFF2-40B4-BE49-F238E27FC236}">
                <a16:creationId xmlns:a16="http://schemas.microsoft.com/office/drawing/2014/main" id="{6C37FD38-E520-47E0-BDD3-B30E0B54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40" y="2868194"/>
            <a:ext cx="4144549" cy="925892"/>
          </a:xfrm>
          <a:prstGeom prst="rect">
            <a:avLst/>
          </a:prstGeom>
        </p:spPr>
      </p:pic>
      <p:pic>
        <p:nvPicPr>
          <p:cNvPr id="230" name="Afbeelding 230" descr="Afbeelding met geel, tekening&#10;&#10;Beschrijving is gegenereerd met zeer hoge betrouwbaarheid">
            <a:extLst>
              <a:ext uri="{FF2B5EF4-FFF2-40B4-BE49-F238E27FC236}">
                <a16:creationId xmlns:a16="http://schemas.microsoft.com/office/drawing/2014/main" id="{31A4B1EA-0CE4-4C71-BDBC-5D7F9DAEB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40" y="3799816"/>
            <a:ext cx="4144549" cy="925893"/>
          </a:xfrm>
          <a:prstGeom prst="rect">
            <a:avLst/>
          </a:prstGeom>
        </p:spPr>
      </p:pic>
      <p:sp>
        <p:nvSpPr>
          <p:cNvPr id="233" name="Rechthoek 232">
            <a:extLst>
              <a:ext uri="{FF2B5EF4-FFF2-40B4-BE49-F238E27FC236}">
                <a16:creationId xmlns:a16="http://schemas.microsoft.com/office/drawing/2014/main" id="{D5D7102E-2A96-467E-9C84-668FA9623712}"/>
              </a:ext>
            </a:extLst>
          </p:cNvPr>
          <p:cNvSpPr/>
          <p:nvPr/>
        </p:nvSpPr>
        <p:spPr>
          <a:xfrm>
            <a:off x="2582318" y="1098766"/>
            <a:ext cx="3969184" cy="469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Legale interoperabiliteit</a:t>
            </a:r>
          </a:p>
        </p:txBody>
      </p:sp>
      <p:sp>
        <p:nvSpPr>
          <p:cNvPr id="234" name="Rechthoek 233">
            <a:extLst>
              <a:ext uri="{FF2B5EF4-FFF2-40B4-BE49-F238E27FC236}">
                <a16:creationId xmlns:a16="http://schemas.microsoft.com/office/drawing/2014/main" id="{43B26B7B-15EE-40C3-8F73-8940DE212DFF}"/>
              </a:ext>
            </a:extLst>
          </p:cNvPr>
          <p:cNvSpPr/>
          <p:nvPr/>
        </p:nvSpPr>
        <p:spPr>
          <a:xfrm>
            <a:off x="2590146" y="2022560"/>
            <a:ext cx="3969184" cy="469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Organisationele interoperabiliteit</a:t>
            </a:r>
          </a:p>
        </p:txBody>
      </p:sp>
      <p:sp>
        <p:nvSpPr>
          <p:cNvPr id="235" name="Rechthoek 234">
            <a:extLst>
              <a:ext uri="{FF2B5EF4-FFF2-40B4-BE49-F238E27FC236}">
                <a16:creationId xmlns:a16="http://schemas.microsoft.com/office/drawing/2014/main" id="{FF2C3056-82AD-4655-9079-1312A9DEF995}"/>
              </a:ext>
            </a:extLst>
          </p:cNvPr>
          <p:cNvSpPr/>
          <p:nvPr/>
        </p:nvSpPr>
        <p:spPr>
          <a:xfrm>
            <a:off x="2582316" y="2954182"/>
            <a:ext cx="3969184" cy="4697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Semantische interoperabiliteit</a:t>
            </a:r>
          </a:p>
        </p:txBody>
      </p:sp>
      <p:sp>
        <p:nvSpPr>
          <p:cNvPr id="236" name="Rechthoek 235">
            <a:extLst>
              <a:ext uri="{FF2B5EF4-FFF2-40B4-BE49-F238E27FC236}">
                <a16:creationId xmlns:a16="http://schemas.microsoft.com/office/drawing/2014/main" id="{3C78ACB0-AF9D-4A76-8530-C98D68FBFA32}"/>
              </a:ext>
            </a:extLst>
          </p:cNvPr>
          <p:cNvSpPr/>
          <p:nvPr/>
        </p:nvSpPr>
        <p:spPr>
          <a:xfrm>
            <a:off x="2582317" y="3893635"/>
            <a:ext cx="3969184" cy="4697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Technische interoperabiliteit</a:t>
            </a:r>
          </a:p>
        </p:txBody>
      </p:sp>
      <p:sp>
        <p:nvSpPr>
          <p:cNvPr id="237" name="Tekstvak 236">
            <a:extLst>
              <a:ext uri="{FF2B5EF4-FFF2-40B4-BE49-F238E27FC236}">
                <a16:creationId xmlns:a16="http://schemas.microsoft.com/office/drawing/2014/main" id="{0B140FF4-9DD0-44A5-A8DB-49F54553348A}"/>
              </a:ext>
            </a:extLst>
          </p:cNvPr>
          <p:cNvSpPr txBox="1"/>
          <p:nvPr/>
        </p:nvSpPr>
        <p:spPr>
          <a:xfrm>
            <a:off x="6680287" y="2769991"/>
            <a:ext cx="86429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960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238" name="Tekstvak 237">
            <a:extLst>
              <a:ext uri="{FF2B5EF4-FFF2-40B4-BE49-F238E27FC236}">
                <a16:creationId xmlns:a16="http://schemas.microsoft.com/office/drawing/2014/main" id="{DBFA1D0F-BE28-4580-B5C7-661EE45108A1}"/>
              </a:ext>
            </a:extLst>
          </p:cNvPr>
          <p:cNvSpPr txBox="1"/>
          <p:nvPr/>
        </p:nvSpPr>
        <p:spPr>
          <a:xfrm>
            <a:off x="7112827" y="3492022"/>
            <a:ext cx="11383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000" b="1">
                <a:solidFill>
                  <a:schemeClr val="bg2"/>
                </a:solidFill>
              </a:rPr>
              <a:t>OSLO</a:t>
            </a:r>
            <a:endParaRPr lang="nl-NL">
              <a:solidFill>
                <a:schemeClr val="bg2"/>
              </a:solidFill>
            </a:endParaRPr>
          </a:p>
        </p:txBody>
      </p:sp>
      <p:sp>
        <p:nvSpPr>
          <p:cNvPr id="15" name="Google Shape;242;g71eeb774cb_0_278">
            <a:extLst>
              <a:ext uri="{FF2B5EF4-FFF2-40B4-BE49-F238E27FC236}">
                <a16:creationId xmlns:a16="http://schemas.microsoft.com/office/drawing/2014/main" id="{2253E947-9C09-455D-BD3B-A896041144EE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Niveaus van interoperabiliteit</a:t>
            </a:r>
          </a:p>
        </p:txBody>
      </p:sp>
    </p:spTree>
    <p:extLst>
      <p:ext uri="{BB962C8B-B14F-4D97-AF65-F5344CB8AC3E}">
        <p14:creationId xmlns:p14="http://schemas.microsoft.com/office/powerpoint/2010/main" val="1186079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 descr="Afbeelding met buiten, object, gebouw, water&#10;&#10;Beschrijving is gegenereerd met zeer hoge betrouwbaarheid">
            <a:extLst>
              <a:ext uri="{FF2B5EF4-FFF2-40B4-BE49-F238E27FC236}">
                <a16:creationId xmlns:a16="http://schemas.microsoft.com/office/drawing/2014/main" id="{03F969C8-9684-42E9-B6F1-61342F299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" t="54" r="11451"/>
          <a:stretch/>
        </p:blipFill>
        <p:spPr>
          <a:xfrm>
            <a:off x="-1565" y="-583"/>
            <a:ext cx="9146706" cy="51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53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80D18-86F8-4298-82C2-EC001A966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411" y="862836"/>
            <a:ext cx="7041177" cy="1647000"/>
          </a:xfrm>
        </p:spPr>
        <p:txBody>
          <a:bodyPr/>
          <a:lstStyle/>
          <a:p>
            <a:pPr algn="ctr"/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O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pen </a:t>
            </a:r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S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tandaarden</a:t>
            </a:r>
            <a:b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</a:b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voor</a:t>
            </a:r>
            <a:b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</a:br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L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inkende </a:t>
            </a:r>
            <a:r>
              <a:rPr lang="en-US" sz="5400">
                <a:solidFill>
                  <a:schemeClr val="tx1"/>
                </a:solidFill>
                <a:latin typeface="FlandersArtSans-Bold" panose="00000800000000000000" pitchFamily="2" charset="0"/>
              </a:rPr>
              <a:t>O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rganisaties</a:t>
            </a:r>
          </a:p>
        </p:txBody>
      </p:sp>
    </p:spTree>
    <p:extLst>
      <p:ext uri="{BB962C8B-B14F-4D97-AF65-F5344CB8AC3E}">
        <p14:creationId xmlns:p14="http://schemas.microsoft.com/office/powerpoint/2010/main" val="2304174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EDC0C080-2C3F-47FF-9DD2-AB5657511266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0" name="Group 49"/>
          <p:cNvGrpSpPr/>
          <p:nvPr/>
        </p:nvGrpSpPr>
        <p:grpSpPr>
          <a:xfrm>
            <a:off x="1968153" y="911268"/>
            <a:ext cx="5321996" cy="3620273"/>
            <a:chOff x="1458468" y="999032"/>
            <a:chExt cx="6930460" cy="5357318"/>
          </a:xfrm>
        </p:grpSpPr>
        <p:grpSp>
          <p:nvGrpSpPr>
            <p:cNvPr id="19" name="Group 18"/>
            <p:cNvGrpSpPr/>
            <p:nvPr/>
          </p:nvGrpSpPr>
          <p:grpSpPr>
            <a:xfrm>
              <a:off x="1919797" y="1046475"/>
              <a:ext cx="5712402" cy="844938"/>
              <a:chOff x="1347216" y="1298723"/>
              <a:chExt cx="5712402" cy="84493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 Placeholder 2"/>
              <p:cNvSpPr txBox="1">
                <a:spLocks/>
              </p:cNvSpPr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Semantische</a:t>
                </a:r>
                <a:r>
                  <a:rPr lang="nl-BE" sz="1800"/>
                  <a:t> interoperabiliteit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458468" y="999032"/>
              <a:ext cx="922659" cy="922659"/>
              <a:chOff x="5386104" y="4046311"/>
              <a:chExt cx="1511808" cy="1511808"/>
            </a:xfrm>
            <a:solidFill>
              <a:schemeClr val="bg1"/>
            </a:solidFill>
          </p:grpSpPr>
          <p:sp>
            <p:nvSpPr>
              <p:cNvPr id="8" name="Oval 7"/>
              <p:cNvSpPr/>
              <p:nvPr/>
            </p:nvSpPr>
            <p:spPr>
              <a:xfrm>
                <a:off x="5386104" y="4046311"/>
                <a:ext cx="1511808" cy="1511808"/>
              </a:xfrm>
              <a:prstGeom prst="ellips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6520" y="4326726"/>
                <a:ext cx="950976" cy="950976"/>
              </a:xfrm>
              <a:prstGeom prst="rect">
                <a:avLst/>
              </a:prstGeom>
              <a:grpFill/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2381127" y="2145479"/>
              <a:ext cx="5712402" cy="844938"/>
              <a:chOff x="1347216" y="1298723"/>
              <a:chExt cx="5712402" cy="844938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2" name="Text Placeholder 2"/>
              <p:cNvSpPr txBox="1">
                <a:spLocks/>
              </p:cNvSpPr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Technische</a:t>
                </a:r>
                <a:r>
                  <a:rPr lang="nl-BE" sz="1800"/>
                  <a:t> interoperabiliteit</a:t>
                </a:r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7466269" y="2106620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2673" y="2313024"/>
              <a:ext cx="509849" cy="50984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1919797" y="3283126"/>
              <a:ext cx="5712402" cy="844938"/>
              <a:chOff x="1347216" y="1298723"/>
              <a:chExt cx="5712402" cy="844938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8" name="Text Placeholder 2"/>
              <p:cNvSpPr txBox="1">
                <a:spLocks/>
              </p:cNvSpPr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Tools</a:t>
                </a:r>
              </a:p>
            </p:txBody>
          </p:sp>
        </p:grpSp>
        <p:sp>
          <p:nvSpPr>
            <p:cNvPr id="30" name="Oval 29"/>
            <p:cNvSpPr/>
            <p:nvPr/>
          </p:nvSpPr>
          <p:spPr>
            <a:xfrm>
              <a:off x="1458468" y="3235683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2381127" y="4382130"/>
              <a:ext cx="5712402" cy="844938"/>
              <a:chOff x="1347216" y="1298723"/>
              <a:chExt cx="5712402" cy="844938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4" name="Text Placeholder 2"/>
              <p:cNvSpPr txBox="1">
                <a:spLocks/>
              </p:cNvSpPr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Ondersteuning &amp; </a:t>
                </a:r>
                <a:r>
                  <a:rPr lang="nl-BE" sz="1800" b="1" err="1"/>
                  <a:t>Governance</a:t>
                </a:r>
                <a:endParaRPr lang="nl-BE" sz="1800"/>
              </a:p>
            </p:txBody>
          </p:sp>
        </p:grpSp>
        <p:sp>
          <p:nvSpPr>
            <p:cNvPr id="35" name="Oval 34"/>
            <p:cNvSpPr/>
            <p:nvPr/>
          </p:nvSpPr>
          <p:spPr>
            <a:xfrm>
              <a:off x="7466269" y="4343271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960271" y="5481134"/>
              <a:ext cx="5712402" cy="844938"/>
              <a:chOff x="1347216" y="1298723"/>
              <a:chExt cx="5712402" cy="844938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40" name="Text Placeholder 2"/>
              <p:cNvSpPr txBox="1">
                <a:spLocks/>
              </p:cNvSpPr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 err="1"/>
                  <a:t>Use</a:t>
                </a:r>
                <a:r>
                  <a:rPr lang="nl-BE" sz="1800" b="1"/>
                  <a:t> cases</a:t>
                </a:r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498942" y="5433691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703" y="3415404"/>
              <a:ext cx="580382" cy="58038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864" y="4468760"/>
              <a:ext cx="567040" cy="56704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9651" y="5638800"/>
              <a:ext cx="500291" cy="500291"/>
            </a:xfrm>
            <a:prstGeom prst="rect">
              <a:avLst/>
            </a:prstGeom>
          </p:spPr>
        </p:pic>
      </p:grpSp>
      <p:sp>
        <p:nvSpPr>
          <p:cNvPr id="36" name="Shape 478"/>
          <p:cNvSpPr/>
          <p:nvPr/>
        </p:nvSpPr>
        <p:spPr>
          <a:xfrm>
            <a:off x="1272958" y="225470"/>
            <a:ext cx="6754661" cy="4622103"/>
          </a:xfrm>
          <a:prstGeom prst="rect">
            <a:avLst/>
          </a:prstGeom>
          <a:noFill/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endParaRPr lang="nl-B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5234" y="267745"/>
            <a:ext cx="6670109" cy="377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>
                <a:solidFill>
                  <a:schemeClr val="accent4"/>
                </a:solidFill>
              </a:rPr>
              <a:t>OSLO</a:t>
            </a:r>
          </a:p>
        </p:txBody>
      </p:sp>
    </p:spTree>
    <p:extLst>
      <p:ext uri="{BB962C8B-B14F-4D97-AF65-F5344CB8AC3E}">
        <p14:creationId xmlns:p14="http://schemas.microsoft.com/office/powerpoint/2010/main" val="408647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31CA14A9-5FEC-4243-9AAE-A1D862AB5C0D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3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FA1E88AC-AE52-4B83-BE9C-2308284B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2" y="1372786"/>
            <a:ext cx="7692970" cy="3017861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5C0719FE-04B1-46F1-B0B9-DBA91AA86F85}"/>
              </a:ext>
            </a:extLst>
          </p:cNvPr>
          <p:cNvSpPr/>
          <p:nvPr/>
        </p:nvSpPr>
        <p:spPr>
          <a:xfrm>
            <a:off x="5654943" y="1794897"/>
            <a:ext cx="2324745" cy="687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b="1">
                <a:solidFill>
                  <a:srgbClr val="002060"/>
                </a:solidFill>
                <a:latin typeface="Courier New"/>
                <a:cs typeface="Arial"/>
              </a:rPr>
              <a:t>e.g. INSPIRE</a:t>
            </a:r>
            <a:endParaRPr lang="nl-NL" b="1">
              <a:solidFill>
                <a:srgbClr val="002060"/>
              </a:solidFill>
              <a:latin typeface="Courier New"/>
              <a:cs typeface="Courier New"/>
            </a:endParaRPr>
          </a:p>
        </p:txBody>
      </p:sp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40218947-1716-43F0-817E-5E073EAD3B86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Share and reuse</a:t>
            </a:r>
          </a:p>
        </p:txBody>
      </p:sp>
    </p:spTree>
    <p:extLst>
      <p:ext uri="{BB962C8B-B14F-4D97-AF65-F5344CB8AC3E}">
        <p14:creationId xmlns:p14="http://schemas.microsoft.com/office/powerpoint/2010/main" val="1844530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09675" y="1662113"/>
            <a:ext cx="1242000" cy="124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</a:rPr>
              <a:t>28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662113"/>
            <a:ext cx="1242000" cy="124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  <a:cs typeface="Arial"/>
              </a:rPr>
              <a:t>20</a:t>
            </a:r>
          </a:p>
        </p:txBody>
      </p:sp>
      <p:sp>
        <p:nvSpPr>
          <p:cNvPr id="10" name="Oval 9"/>
          <p:cNvSpPr/>
          <p:nvPr/>
        </p:nvSpPr>
        <p:spPr>
          <a:xfrm>
            <a:off x="6562725" y="1662113"/>
            <a:ext cx="1242000" cy="124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  <a:cs typeface="Arial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0106" y="3014663"/>
            <a:ext cx="14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Erkende standaarden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6631" y="3014663"/>
            <a:ext cx="14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Kandidaat- standaarden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43156" y="3014663"/>
            <a:ext cx="14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Standaarden in ontwikkeling</a:t>
            </a:r>
          </a:p>
        </p:txBody>
      </p:sp>
      <p:sp>
        <p:nvSpPr>
          <p:cNvPr id="11" name="Google Shape;242;g71eeb774cb_0_278">
            <a:extLst>
              <a:ext uri="{FF2B5EF4-FFF2-40B4-BE49-F238E27FC236}">
                <a16:creationId xmlns:a16="http://schemas.microsoft.com/office/drawing/2014/main" id="{03DAE374-B66E-4EE5-8164-BC912D58B33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Status 2020</a:t>
            </a:r>
          </a:p>
        </p:txBody>
      </p:sp>
    </p:spTree>
    <p:extLst>
      <p:ext uri="{BB962C8B-B14F-4D97-AF65-F5344CB8AC3E}">
        <p14:creationId xmlns:p14="http://schemas.microsoft.com/office/powerpoint/2010/main" val="172955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azon.com : Neewer 12''X11''/30cm X 27cm Wooden Director's Film Movie  Slateboard Clapper Board : Camera &amp; Photo">
            <a:extLst>
              <a:ext uri="{FF2B5EF4-FFF2-40B4-BE49-F238E27FC236}">
                <a16:creationId xmlns:a16="http://schemas.microsoft.com/office/drawing/2014/main" id="{CEFEA65B-7AA3-4A51-8200-16CBC6F1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127" y="665739"/>
            <a:ext cx="3223746" cy="38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2DBDF802-D34B-4CB6-A559-55DDCE7E67A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Opname?</a:t>
            </a:r>
          </a:p>
        </p:txBody>
      </p:sp>
    </p:spTree>
    <p:extLst>
      <p:ext uri="{BB962C8B-B14F-4D97-AF65-F5344CB8AC3E}">
        <p14:creationId xmlns:p14="http://schemas.microsoft.com/office/powerpoint/2010/main" val="4222747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9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488F737-07BC-4453-8EE2-E449D17F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513" y="1674464"/>
            <a:ext cx="1920587" cy="2703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hape 711"/>
          <p:cNvSpPr txBox="1"/>
          <p:nvPr/>
        </p:nvSpPr>
        <p:spPr>
          <a:xfrm>
            <a:off x="641659" y="955610"/>
            <a:ext cx="6958583" cy="50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Schaalbaar proces voor aanmelden, ontwikkelen, wijzigen en </a:t>
            </a:r>
            <a:r>
              <a:rPr lang="nl-BE" sz="1800" err="1">
                <a:latin typeface="Calibri"/>
                <a:ea typeface="Calibri"/>
                <a:cs typeface="Calibri"/>
                <a:sym typeface="Calibri"/>
              </a:rPr>
              <a:t>uitfaseren</a:t>
            </a: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 van datastandaarden.</a:t>
            </a:r>
            <a:endParaRPr lang="nl-BE" sz="1800">
              <a:latin typeface="Calibri"/>
              <a:ea typeface="Calibri"/>
              <a:cs typeface="Calibri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5CF7092-111A-4268-8C68-83BE54A76733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9CECC374-6BBB-40D2-8FFC-77019EB40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468" y="1849877"/>
            <a:ext cx="1911928" cy="2716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Afbeelding 13">
            <a:extLst>
              <a:ext uri="{FF2B5EF4-FFF2-40B4-BE49-F238E27FC236}">
                <a16:creationId xmlns:a16="http://schemas.microsoft.com/office/drawing/2014/main" id="{387E6576-CBF0-4174-B567-D0253D8AE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786" y="2089544"/>
            <a:ext cx="1903269" cy="2704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242;g71eeb774cb_0_278">
            <a:extLst>
              <a:ext uri="{FF2B5EF4-FFF2-40B4-BE49-F238E27FC236}">
                <a16:creationId xmlns:a16="http://schemas.microsoft.com/office/drawing/2014/main" id="{E83AD729-600A-46D3-B123-0B500C92F1C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Proces en methode</a:t>
            </a:r>
          </a:p>
        </p:txBody>
      </p:sp>
    </p:spTree>
    <p:extLst>
      <p:ext uri="{BB962C8B-B14F-4D97-AF65-F5344CB8AC3E}">
        <p14:creationId xmlns:p14="http://schemas.microsoft.com/office/powerpoint/2010/main" val="92887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5CF7092-111A-4268-8C68-83BE54A76733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3">
            <a:extLst>
              <a:ext uri="{FF2B5EF4-FFF2-40B4-BE49-F238E27FC236}">
                <a16:creationId xmlns:a16="http://schemas.microsoft.com/office/drawing/2014/main" id="{699172AE-7E52-4503-A67E-C6ED2A07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23" y="3070514"/>
            <a:ext cx="1496291" cy="1496291"/>
          </a:xfrm>
          <a:prstGeom prst="rect">
            <a:avLst/>
          </a:prstGeom>
        </p:spPr>
      </p:pic>
      <p:pic>
        <p:nvPicPr>
          <p:cNvPr id="7" name="Afbeelding 3">
            <a:extLst>
              <a:ext uri="{FF2B5EF4-FFF2-40B4-BE49-F238E27FC236}">
                <a16:creationId xmlns:a16="http://schemas.microsoft.com/office/drawing/2014/main" id="{3348F093-4071-456B-9826-5DDC2C1C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87" y="3070514"/>
            <a:ext cx="1496291" cy="1496291"/>
          </a:xfrm>
          <a:prstGeom prst="rect">
            <a:avLst/>
          </a:prstGeom>
        </p:spPr>
      </p:pic>
      <p:pic>
        <p:nvPicPr>
          <p:cNvPr id="8" name="Afbeelding 3">
            <a:extLst>
              <a:ext uri="{FF2B5EF4-FFF2-40B4-BE49-F238E27FC236}">
                <a16:creationId xmlns:a16="http://schemas.microsoft.com/office/drawing/2014/main" id="{7A9C14FD-256E-452A-9942-29A9F7A9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55" y="3070514"/>
            <a:ext cx="1496291" cy="1496291"/>
          </a:xfrm>
          <a:prstGeom prst="rect">
            <a:avLst/>
          </a:prstGeom>
        </p:spPr>
      </p:pic>
      <p:pic>
        <p:nvPicPr>
          <p:cNvPr id="9" name="Afbeelding 3">
            <a:extLst>
              <a:ext uri="{FF2B5EF4-FFF2-40B4-BE49-F238E27FC236}">
                <a16:creationId xmlns:a16="http://schemas.microsoft.com/office/drawing/2014/main" id="{2EB07D68-B2D2-4934-8854-22C0360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18" y="3061855"/>
            <a:ext cx="1496291" cy="1496291"/>
          </a:xfrm>
          <a:prstGeom prst="rect">
            <a:avLst/>
          </a:prstGeom>
        </p:spPr>
      </p:pic>
      <p:pic>
        <p:nvPicPr>
          <p:cNvPr id="4" name="Afbeelding 9" descr="Afbeelding met speelgoed&#10;&#10;Beschrijving is gegenereerd met zeer hoge betrouwbaarheid">
            <a:extLst>
              <a:ext uri="{FF2B5EF4-FFF2-40B4-BE49-F238E27FC236}">
                <a16:creationId xmlns:a16="http://schemas.microsoft.com/office/drawing/2014/main" id="{6018ECCA-DD16-415A-840E-58264CA22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171450"/>
            <a:ext cx="6219825" cy="4095750"/>
          </a:xfrm>
          <a:prstGeom prst="rect">
            <a:avLst/>
          </a:prstGeom>
        </p:spPr>
      </p:pic>
      <p:sp>
        <p:nvSpPr>
          <p:cNvPr id="12" name="Google Shape;242;g71eeb774cb_0_278">
            <a:extLst>
              <a:ext uri="{FF2B5EF4-FFF2-40B4-BE49-F238E27FC236}">
                <a16:creationId xmlns:a16="http://schemas.microsoft.com/office/drawing/2014/main" id="{C133E324-1A0D-4F21-9F43-B50203B0FE32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Bottom-up ontwikkeling</a:t>
            </a:r>
          </a:p>
        </p:txBody>
      </p:sp>
    </p:spTree>
    <p:extLst>
      <p:ext uri="{BB962C8B-B14F-4D97-AF65-F5344CB8AC3E}">
        <p14:creationId xmlns:p14="http://schemas.microsoft.com/office/powerpoint/2010/main" val="1442473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12433FFA-8762-4BF1-82DC-25E9DDD27FE8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509CFEF-32C6-46AF-A0D2-026C85258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045839"/>
              </p:ext>
            </p:extLst>
          </p:nvPr>
        </p:nvGraphicFramePr>
        <p:xfrm>
          <a:off x="1421702" y="1370795"/>
          <a:ext cx="6298843" cy="277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863">
                  <a:extLst>
                    <a:ext uri="{9D8B030D-6E8A-4147-A177-3AD203B41FA5}">
                      <a16:colId xmlns:a16="http://schemas.microsoft.com/office/drawing/2014/main" val="21894197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3165922471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1356594929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2129238254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769214685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933004754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4214024239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2115429739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3119760852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1013434499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553991768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2162020701"/>
                    </a:ext>
                  </a:extLst>
                </a:gridCol>
              </a:tblGrid>
              <a:tr h="332768">
                <a:tc rowSpan="2">
                  <a:txBody>
                    <a:bodyPr/>
                    <a:lstStyle/>
                    <a:p>
                      <a:endParaRPr lang="nl-BE" sz="1000" dirty="0">
                        <a:latin typeface="FlandersArtSans-Regular" panose="020B0604020202020204" charset="0"/>
                      </a:endParaRPr>
                    </a:p>
                  </a:txBody>
                  <a:tcP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nl-BE" sz="1400" dirty="0">
                          <a:solidFill>
                            <a:schemeClr val="tx1"/>
                          </a:solidFill>
                          <a:latin typeface="FlandersArtSans-Regular" panose="020B0604020202020204" charset="0"/>
                        </a:rPr>
                        <a:t>2020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l-BE" sz="1400" dirty="0">
                        <a:solidFill>
                          <a:schemeClr val="tx1"/>
                        </a:solidFill>
                        <a:latin typeface="FlandersArtSans-Regular" panose="020B060402020202020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l-BE" sz="1400" dirty="0">
                        <a:solidFill>
                          <a:schemeClr val="tx1"/>
                        </a:solidFill>
                        <a:latin typeface="FlandersArtSans-Regular" panose="020B060402020202020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nl-BE" sz="1400" dirty="0">
                        <a:solidFill>
                          <a:schemeClr val="tx1"/>
                        </a:solidFill>
                        <a:latin typeface="FlandersArtSans-Regular" panose="020B060402020202020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nl-BE" sz="1400" dirty="0">
                          <a:solidFill>
                            <a:schemeClr val="tx1"/>
                          </a:solidFill>
                          <a:latin typeface="FlandersArtSans-Regular" panose="020B0604020202020204" charset="0"/>
                        </a:rPr>
                        <a:t>2021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nl-BE" sz="1400" dirty="0">
                        <a:solidFill>
                          <a:schemeClr val="tx1"/>
                        </a:solidFill>
                        <a:latin typeface="FlandersArtSans-Regular" panose="020B060402020202020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865173"/>
                  </a:ext>
                </a:extLst>
              </a:tr>
              <a:tr h="305037">
                <a:tc vMerge="1">
                  <a:txBody>
                    <a:bodyPr/>
                    <a:lstStyle/>
                    <a:p>
                      <a:endParaRPr lang="nl-BE" sz="1200" dirty="0">
                        <a:latin typeface="FlandersArtSans-Regular" panose="020B0604020202020204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Mei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Juni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Juli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Sept.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Okt.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Nov.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Dec.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Jan.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Feb.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Maart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180884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BE" sz="800" dirty="0">
                          <a:latin typeface="FlandersArtSans-Regular" panose="020B0604020202020204" charset="0"/>
                        </a:rPr>
                        <a:t>Aanmelding charter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651997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Business workshop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758802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Scope bepalen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578929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Thematische werkgroepen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298062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Kandidaat-standaard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152519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Publieke review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057898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Erkenning standaard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2048"/>
                  </a:ext>
                </a:extLst>
              </a:tr>
            </a:tbl>
          </a:graphicData>
        </a:graphic>
      </p:graphicFrame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2912C719-381F-40BF-A497-942D985C7FC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Roadmap OSLO Bodem en Ondergrond</a:t>
            </a:r>
          </a:p>
        </p:txBody>
      </p:sp>
    </p:spTree>
    <p:extLst>
      <p:ext uri="{BB962C8B-B14F-4D97-AF65-F5344CB8AC3E}">
        <p14:creationId xmlns:p14="http://schemas.microsoft.com/office/powerpoint/2010/main" val="2513218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0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33" name="Google Shape;233;p30"/>
            <p:cNvPicPr preferRelativeResize="0"/>
            <p:nvPr/>
          </p:nvPicPr>
          <p:blipFill rotWithShape="1">
            <a:blip r:embed="rId3">
              <a:alphaModFix/>
            </a:blip>
            <a:srcRect r="61465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0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30"/>
          <p:cNvSpPr/>
          <p:nvPr/>
        </p:nvSpPr>
        <p:spPr>
          <a:xfrm flipH="1">
            <a:off x="938737" y="3113949"/>
            <a:ext cx="4268100" cy="375000"/>
          </a:xfrm>
          <a:prstGeom prst="wedgeRoundRectCallout">
            <a:avLst>
              <a:gd name="adj1" fmla="val -49772"/>
              <a:gd name="adj2" fmla="val 32547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sz="1662" i="0" u="none" strike="noStrike" cap="non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0"/>
          <p:cNvSpPr/>
          <p:nvPr/>
        </p:nvSpPr>
        <p:spPr>
          <a:xfrm flipH="1">
            <a:off x="929216" y="3563283"/>
            <a:ext cx="4268100" cy="375000"/>
          </a:xfrm>
          <a:prstGeom prst="wedgeRoundRectCallout">
            <a:avLst>
              <a:gd name="adj1" fmla="val -49996"/>
              <a:gd name="adj2" fmla="val 6611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sz="1662" i="0" u="none" strike="noStrike" cap="non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30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name="adj1" fmla="val -49772"/>
              <a:gd name="adj2" fmla="val 45883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30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name="adj1" fmla="val -49413"/>
              <a:gd name="adj2" fmla="val 32082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p30" descr="Afbeeldingsresultaat voor linked Data"/>
          <p:cNvPicPr preferRelativeResize="0"/>
          <p:nvPr/>
        </p:nvPicPr>
        <p:blipFill rotWithShape="1">
          <a:blip r:embed="rId4">
            <a:alphaModFix/>
          </a:blip>
          <a:srcRect t="16338"/>
          <a:stretch/>
        </p:blipFill>
        <p:spPr>
          <a:xfrm>
            <a:off x="1424472" y="842275"/>
            <a:ext cx="3277610" cy="2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lang="en-US" sz="2400" b="1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sz="2400" b="1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1" name="Google Shape;241;p3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2" name="Google Shape;2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1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48" name="Google Shape;248;p31"/>
            <p:cNvPicPr preferRelativeResize="0"/>
            <p:nvPr/>
          </p:nvPicPr>
          <p:blipFill rotWithShape="1">
            <a:blip r:embed="rId3">
              <a:alphaModFix/>
            </a:blip>
            <a:srcRect r="61465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1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31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name="adj1" fmla="val -49772"/>
              <a:gd name="adj2" fmla="val 32547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b="1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sz="1662" b="1" i="0" u="none" strike="noStrike" cap="non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1"/>
          <p:cNvSpPr/>
          <p:nvPr/>
        </p:nvSpPr>
        <p:spPr>
          <a:xfrm flipH="1">
            <a:off x="929216" y="3563283"/>
            <a:ext cx="4268100" cy="375000"/>
          </a:xfrm>
          <a:prstGeom prst="wedgeRoundRectCallout">
            <a:avLst>
              <a:gd name="adj1" fmla="val -49996"/>
              <a:gd name="adj2" fmla="val 6611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1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name="adj1" fmla="val -49772"/>
              <a:gd name="adj2" fmla="val 45883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1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name="adj1" fmla="val -49413"/>
              <a:gd name="adj2" fmla="val 32082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lang="en-US" sz="2400" b="1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sz="2400" b="1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787259" y="1624999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92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258" name="Google Shape;258;p31"/>
          <p:cNvCxnSpPr>
            <a:stCxn id="257" idx="3"/>
          </p:cNvCxnSpPr>
          <p:nvPr/>
        </p:nvCxnSpPr>
        <p:spPr>
          <a:xfrm>
            <a:off x="5187959" y="1770649"/>
            <a:ext cx="1923600" cy="160110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59" name="Google Shape;259;p31"/>
          <p:cNvSpPr txBox="1"/>
          <p:nvPr/>
        </p:nvSpPr>
        <p:spPr>
          <a:xfrm>
            <a:off x="6016870" y="3215924"/>
            <a:ext cx="2959200" cy="433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lang="en-US" sz="1108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lang="en-US" sz="1108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5">
            <a:alphaModFix/>
          </a:blip>
          <a:srcRect l="34074" t="20646" r="35065" b="6578"/>
          <a:stretch/>
        </p:blipFill>
        <p:spPr>
          <a:xfrm>
            <a:off x="1474814" y="2004262"/>
            <a:ext cx="1108891" cy="14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91474" y="2042344"/>
            <a:ext cx="1680531" cy="1394876"/>
          </a:xfrm>
          <a:prstGeom prst="rect">
            <a:avLst/>
          </a:prstGeom>
          <a:solidFill>
            <a:srgbClr val="FFFFFF"/>
          </a:solidFill>
          <a:ln w="381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2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67" name="Google Shape;267;p32"/>
            <p:cNvPicPr preferRelativeResize="0"/>
            <p:nvPr/>
          </p:nvPicPr>
          <p:blipFill rotWithShape="1">
            <a:blip r:embed="rId3">
              <a:alphaModFix/>
            </a:blip>
            <a:srcRect r="61465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32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name="adj1" fmla="val -49772"/>
              <a:gd name="adj2" fmla="val 32547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32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name="adj1" fmla="val -49996"/>
              <a:gd name="adj2" fmla="val 6611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b="1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sz="1662" b="1" i="0" u="none" strike="noStrike" cap="non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32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name="adj1" fmla="val -49772"/>
              <a:gd name="adj2" fmla="val 45883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32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name="adj1" fmla="val -49413"/>
              <a:gd name="adj2" fmla="val 32082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lang="en-US" sz="2400" b="1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sz="2400" b="1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4" name="Google Shape;274;p3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787259" y="2082199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92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277" name="Google Shape;277;p32"/>
          <p:cNvCxnSpPr>
            <a:cxnSpLocks/>
            <a:stCxn id="276" idx="3"/>
            <a:endCxn id="278" idx="0"/>
          </p:cNvCxnSpPr>
          <p:nvPr/>
        </p:nvCxnSpPr>
        <p:spPr>
          <a:xfrm>
            <a:off x="5187959" y="2227849"/>
            <a:ext cx="2834724" cy="988074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78" name="Google Shape;278;p32"/>
          <p:cNvSpPr txBox="1"/>
          <p:nvPr/>
        </p:nvSpPr>
        <p:spPr>
          <a:xfrm>
            <a:off x="6876855" y="3215923"/>
            <a:ext cx="2291655" cy="442201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lang="en-US" sz="1108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lang="en-US" sz="1108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/>
          </a:p>
        </p:txBody>
      </p:sp>
      <p:pic>
        <p:nvPicPr>
          <p:cNvPr id="280" name="Google Shape;28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876" y="2854376"/>
            <a:ext cx="2520098" cy="1960605"/>
          </a:xfrm>
          <a:prstGeom prst="rect">
            <a:avLst/>
          </a:prstGeom>
          <a:solidFill>
            <a:srgbClr val="FFFFFF"/>
          </a:solidFill>
          <a:ln w="28575" cap="sq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81" name="Google Shape;281;p32"/>
          <p:cNvSpPr/>
          <p:nvPr/>
        </p:nvSpPr>
        <p:spPr>
          <a:xfrm rot="2103566">
            <a:off x="1852951" y="2426245"/>
            <a:ext cx="167123" cy="37536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37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endParaRPr sz="129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 rot="-1517278">
            <a:off x="3569848" y="2424136"/>
            <a:ext cx="168552" cy="37225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37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endParaRPr sz="129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929225" y="4783175"/>
            <a:ext cx="143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Mensleesbaar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4282025" y="4783175"/>
            <a:ext cx="17349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Computerleesbaar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71B966-0178-428C-BD99-87C337371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219" y="2856943"/>
            <a:ext cx="3370391" cy="1938992"/>
          </a:xfrm>
          <a:prstGeom prst="rect">
            <a:avLst/>
          </a:prstGeom>
          <a:solidFill>
            <a:srgbClr val="FFFFFF"/>
          </a:solidFill>
          <a:ln w="28575" cap="sq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@prefix dc: &lt;http://purl.org/dc/terms/&gt; . @prefix foaf: &lt;http://xmlns.com/foaf/0.1/&gt; . @prefix prov: &lt;http://www.w3.org/ns/prov#&gt; . @prefix rdf: &lt;http://www.w3.org/1999/02/22-rdf-syntax-ns#&gt; . @prefix skos: &lt;http://www.w3.org/2004/02/skos/core#&gt; . @prefix xsd: &lt;http://www.w3.org/2001/XMLSchema#&gt; . &lt;https://data.vlaanderen.be/doc/adres/3706808&gt; dc:issued "2020-07-08T17:02:21Z"^^xsd:dateTime; foaf:primaryTopic &lt;https://data.vlaanderen.be/id/adres/3706808&gt; . &lt;https://data.vlaanderen.be/id/adres/3706808&gt; a &lt;https://data.vlaanderen.be/ns/adres#Adres&gt;; &lt;http://mu.semte.ch/vocabularies/core/uuid&gt; "adres-3706808"; prov:wasAttributedTo &lt;https://data.vlaanderen.be/id/gemeente/44021&gt;; &lt;https://data.vlaanderen.be/ns/adres#Adres.status&gt; &lt;https://data.vlaanderen.be/id/concept/adresstatus/inGebruik&gt;; &lt;https://data.vlaanderen.be/ns/adres#heeftGemeentenaam&gt; &lt;https://data.vlaanderen.be/id/gemeentenaam/44021&gt;; &lt;https://data.vlaanderen.be/ns/adres#heeftPostinfo&gt; &lt;https://data.vlaanderen.be/id/postinfo/9000&gt;; &lt;https://data.vlaanderen.be/ns/adres#heeftStraatnaam&gt; &lt;https://data.vlaanderen.be/id/straatnaam/70746&gt;; &lt;https://data.vlaanderen.be/ns/adres#huisnummer&gt; "70"; &lt;https://data.vlaanderen.be/ns/adres#officieelToegekend&gt; "true"; &lt;https://data.vlaanderen.be/ns/adres#positie&gt; [ a &lt;http://www.opengis.net/ont/sf#Point&gt;; &lt;http://mu.semte.ch/vocabularies/core/uuid&gt; "adres-3706808-positie"; &lt;http://www.opengis.net/ont/geosparql#asWKT&gt; "POINT(3.7082402020768 51.036746584792)"^^&lt;http://www.openlinksw.com/schemas/virtrdf#Geometry&gt; ]; &lt;https://www.w3.org/ns/adms#identifier&gt; [ &lt;http://mu.semte.ch/vocabularies/core/uuid&gt; "adres-3706808-identificator"; &lt;https://data.vlaanderen.be/ns/generiek#gestructureerdedentificator&gt; [ &lt;http://mu.semte.ch/vocabularies/core/uuid&gt; "adres-3706808-identificator-lokaal"; &lt;https://data.vlaanderen.be/ns/generiek#lokaleIdentificator&gt; 3706808; &lt;https://data.vlaanderen.be/ns/generiek#naamruimte&gt; "https://data.vlaanderen.be/id/adres"; &lt;https://data.vlaanderen.be/ns/generiek#versieIdentificator&gt; "14" ] ] . &lt;https://data.vlaanderen.be/id/concept/adresstatus/inGebruik&gt; skos:prefLabel "in gebruik" .</a:t>
            </a:r>
            <a:r>
              <a:rPr kumimoji="0" lang="en-US" altLang="en-US" sz="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3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90" name="Google Shape;290;p33"/>
            <p:cNvPicPr preferRelativeResize="0"/>
            <p:nvPr/>
          </p:nvPicPr>
          <p:blipFill rotWithShape="1">
            <a:blip r:embed="rId3">
              <a:alphaModFix/>
            </a:blip>
            <a:srcRect r="61465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3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3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name="adj1" fmla="val -49772"/>
              <a:gd name="adj2" fmla="val 32547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33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name="adj1" fmla="val -49996"/>
              <a:gd name="adj2" fmla="val 6611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33"/>
          <p:cNvSpPr/>
          <p:nvPr/>
        </p:nvSpPr>
        <p:spPr>
          <a:xfrm flipH="1">
            <a:off x="938736" y="2026039"/>
            <a:ext cx="4268100" cy="375000"/>
          </a:xfrm>
          <a:prstGeom prst="wedgeRoundRectCallout">
            <a:avLst>
              <a:gd name="adj1" fmla="val -49772"/>
              <a:gd name="adj2" fmla="val 45883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33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name="adj1" fmla="val -49413"/>
              <a:gd name="adj2" fmla="val 32082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lang="en-US" sz="2400" b="1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sz="2400" b="1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>
            <a:off x="457363" y="2750357"/>
            <a:ext cx="2717637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92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http://data.vlaanderen.be/ns/adres</a:t>
            </a:r>
            <a:endParaRPr/>
          </a:p>
        </p:txBody>
      </p:sp>
      <p:sp>
        <p:nvSpPr>
          <p:cNvPr id="300" name="Google Shape;300;p33"/>
          <p:cNvSpPr txBox="1"/>
          <p:nvPr/>
        </p:nvSpPr>
        <p:spPr>
          <a:xfrm>
            <a:off x="785898" y="3203002"/>
            <a:ext cx="4776392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fontAlgn="base"/>
            <a:r>
              <a:rPr lang="en-GB">
                <a:solidFill>
                  <a:srgbClr val="373636"/>
                </a:solidFill>
                <a:ea typeface="+mn-ea"/>
                <a:cs typeface="+mn-cs"/>
              </a:rPr>
              <a:t>https://data.vlaanderen.be/ns/adres#AdresseerbaarObject</a:t>
            </a:r>
          </a:p>
        </p:txBody>
      </p:sp>
      <p:pic>
        <p:nvPicPr>
          <p:cNvPr id="301" name="Google Shape;301;p33"/>
          <p:cNvPicPr preferRelativeResize="0"/>
          <p:nvPr/>
        </p:nvPicPr>
        <p:blipFill rotWithShape="1">
          <a:blip r:embed="rId5">
            <a:alphaModFix/>
          </a:blip>
          <a:srcRect l="5014" t="5135" r="5113" b="3314"/>
          <a:stretch/>
        </p:blipFill>
        <p:spPr>
          <a:xfrm>
            <a:off x="5466925" y="1515048"/>
            <a:ext cx="3509300" cy="2982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00;p33">
            <a:extLst>
              <a:ext uri="{FF2B5EF4-FFF2-40B4-BE49-F238E27FC236}">
                <a16:creationId xmlns:a16="http://schemas.microsoft.com/office/drawing/2014/main" id="{36815512-D3F6-4551-A4B2-C60FF3751002}"/>
              </a:ext>
            </a:extLst>
          </p:cNvPr>
          <p:cNvSpPr txBox="1"/>
          <p:nvPr/>
        </p:nvSpPr>
        <p:spPr>
          <a:xfrm>
            <a:off x="802823" y="3654805"/>
            <a:ext cx="347084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fontAlgn="base"/>
            <a:r>
              <a:rPr lang="en-GB">
                <a:solidFill>
                  <a:srgbClr val="373636"/>
                </a:solidFill>
                <a:ea typeface="+mn-ea"/>
                <a:cs typeface="+mn-cs"/>
              </a:rPr>
              <a:t>http://www.w3.org/ns/locn#fullAddress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FF2721-0F35-48D3-86E8-D6E99BA5E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2189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5838961-122D-406D-AFAB-8EE315087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392" y="2343289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</a:br>
            <a:endParaRPr kumimoji="0" lang="en-US" altLang="en-US" sz="13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4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307" name="Google Shape;307;p34"/>
            <p:cNvPicPr preferRelativeResize="0"/>
            <p:nvPr/>
          </p:nvPicPr>
          <p:blipFill rotWithShape="1">
            <a:blip r:embed="rId3">
              <a:alphaModFix/>
            </a:blip>
            <a:srcRect r="61465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4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name="adj1" fmla="val -49772"/>
              <a:gd name="adj2" fmla="val 32547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4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name="adj1" fmla="val -49996"/>
              <a:gd name="adj2" fmla="val 6611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4"/>
          <p:cNvSpPr/>
          <p:nvPr/>
        </p:nvSpPr>
        <p:spPr>
          <a:xfrm flipH="1">
            <a:off x="938736" y="2026039"/>
            <a:ext cx="4268100" cy="375000"/>
          </a:xfrm>
          <a:prstGeom prst="wedgeRoundRectCallout">
            <a:avLst>
              <a:gd name="adj1" fmla="val -49772"/>
              <a:gd name="adj2" fmla="val 45883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4"/>
          <p:cNvSpPr/>
          <p:nvPr/>
        </p:nvSpPr>
        <p:spPr>
          <a:xfrm flipH="1">
            <a:off x="938737" y="2498307"/>
            <a:ext cx="4268100" cy="375000"/>
          </a:xfrm>
          <a:prstGeom prst="wedgeRoundRectCallout">
            <a:avLst>
              <a:gd name="adj1" fmla="val -49413"/>
              <a:gd name="adj2" fmla="val 32082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lang="en-US" sz="2400" b="1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sz="2400" b="1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4" name="Google Shape;314;p3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704794" y="4105263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92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317" name="Google Shape;317;p34"/>
          <p:cNvCxnSpPr>
            <a:stCxn id="316" idx="3"/>
          </p:cNvCxnSpPr>
          <p:nvPr/>
        </p:nvCxnSpPr>
        <p:spPr>
          <a:xfrm rot="10800000" flipH="1">
            <a:off x="5105494" y="3220113"/>
            <a:ext cx="1914000" cy="103080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18" name="Google Shape;318;p34"/>
          <p:cNvSpPr txBox="1"/>
          <p:nvPr/>
        </p:nvSpPr>
        <p:spPr>
          <a:xfrm>
            <a:off x="670836" y="3071125"/>
            <a:ext cx="45006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92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data.vlaanderen.be/id/organisatie/OVO002949</a:t>
            </a:r>
            <a:endParaRPr/>
          </a:p>
        </p:txBody>
      </p:sp>
      <p:cxnSp>
        <p:nvCxnSpPr>
          <p:cNvPr id="319" name="Google Shape;319;p34"/>
          <p:cNvCxnSpPr>
            <a:stCxn id="318" idx="3"/>
          </p:cNvCxnSpPr>
          <p:nvPr/>
        </p:nvCxnSpPr>
        <p:spPr>
          <a:xfrm rot="10800000" flipH="1">
            <a:off x="5171436" y="2252575"/>
            <a:ext cx="1764600" cy="96420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20" name="Google Shape;320;p34"/>
          <p:cNvSpPr/>
          <p:nvPr/>
        </p:nvSpPr>
        <p:spPr>
          <a:xfrm>
            <a:off x="804875" y="3406675"/>
            <a:ext cx="218400" cy="63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37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endParaRPr sz="129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1632600" y="4517250"/>
            <a:ext cx="3311400" cy="44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 sz="1200"/>
          </a:p>
        </p:txBody>
      </p:sp>
      <p:sp>
        <p:nvSpPr>
          <p:cNvPr id="322" name="Google Shape;322;p34"/>
          <p:cNvSpPr txBox="1"/>
          <p:nvPr/>
        </p:nvSpPr>
        <p:spPr>
          <a:xfrm>
            <a:off x="1655559" y="3455290"/>
            <a:ext cx="3265500" cy="2913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lang="en-US" sz="120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Agentschap Informatie Vlaanderen</a:t>
            </a:r>
            <a:endParaRPr sz="1200" i="0" u="none" strike="noStrike" cap="non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D48438-B94D-4FF5-93B4-5556BB17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47" y="332814"/>
            <a:ext cx="7910905" cy="44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4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67;p54">
            <a:extLst>
              <a:ext uri="{FF2B5EF4-FFF2-40B4-BE49-F238E27FC236}">
                <a16:creationId xmlns:a16="http://schemas.microsoft.com/office/drawing/2014/main" id="{E5A689D7-0663-4105-8FAC-4A45225E65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7638" y="114300"/>
            <a:ext cx="4528729" cy="491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41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BEAD84-E827-4E4E-A233-5A3CB5FB4F75}"/>
              </a:ext>
            </a:extLst>
          </p:cNvPr>
          <p:cNvSpPr/>
          <p:nvPr/>
        </p:nvSpPr>
        <p:spPr>
          <a:xfrm>
            <a:off x="537882" y="4208929"/>
            <a:ext cx="1532965" cy="83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9" name="Google Shape;359;p59"/>
          <p:cNvGraphicFramePr/>
          <p:nvPr>
            <p:extLst>
              <p:ext uri="{D42A27DB-BD31-4B8C-83A1-F6EECF244321}">
                <p14:modId xmlns:p14="http://schemas.microsoft.com/office/powerpoint/2010/main" val="552120307"/>
              </p:ext>
            </p:extLst>
          </p:nvPr>
        </p:nvGraphicFramePr>
        <p:xfrm>
          <a:off x="872072" y="1321080"/>
          <a:ext cx="7759820" cy="3169680"/>
        </p:xfrm>
        <a:graphic>
          <a:graphicData uri="http://schemas.openxmlformats.org/drawingml/2006/table">
            <a:tbl>
              <a:tblPr>
                <a:noFill/>
                <a:tableStyleId>{38927050-04BB-48FD-9B0C-A39A09DD7B1E}</a:tableStyleId>
              </a:tblPr>
              <a:tblGrid>
                <a:gridCol w="132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292">
                  <a:extLst>
                    <a:ext uri="{9D8B030D-6E8A-4147-A177-3AD203B41FA5}">
                      <a16:colId xmlns:a16="http://schemas.microsoft.com/office/drawing/2014/main" val="2519809456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13u00 - 13u10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Welkom en agenda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Dimitri Schepers</a:t>
                      </a:r>
                      <a:endParaRPr lang="en" sz="1400" b="0" i="0" u="none" strike="noStrike" noProof="0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70029902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13u10</a:t>
                      </a: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 -</a:t>
                      </a: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 13u30</a:t>
                      </a:r>
                      <a:endParaRPr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Aanleiding en context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Marleen Vandamme</a:t>
                      </a:r>
                      <a:endParaRPr lang="en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13u30 - 13u50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OSLO: </a:t>
                      </a:r>
                      <a:r>
                        <a:rPr lang="en-GB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introductie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Dimitri Schepers</a:t>
                      </a:r>
                      <a:endParaRPr lang="en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47100930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13u50 - 14u30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100" b="1" i="0" u="none" strike="noStrike" noProof="0" dirty="0">
                          <a:solidFill>
                            <a:schemeClr val="tx1"/>
                          </a:solidFill>
                          <a:latin typeface="FlandersArtSans-Regular"/>
                        </a:rPr>
                        <a:t>Brainstormsessie deel 1 </a:t>
                      </a:r>
                      <a:r>
                        <a:rPr lang="nl-BE" sz="1100" b="1" i="0" u="none" strike="noStrike" noProof="0">
                          <a:solidFill>
                            <a:schemeClr val="tx1"/>
                          </a:solidFill>
                          <a:latin typeface="FlandersArtSans-Regular"/>
                        </a:rPr>
                        <a:t>- </a:t>
                      </a:r>
                      <a:r>
                        <a:rPr lang="nl-BE" sz="1100" b="0" i="0" u="none" strike="noStrike" noProof="0">
                          <a:solidFill>
                            <a:schemeClr val="tx1"/>
                          </a:solidFill>
                          <a:latin typeface="FlandersArtSans-Regular"/>
                        </a:rPr>
                        <a:t>bodem</a:t>
                      </a:r>
                      <a:r>
                        <a:rPr lang="nl-BE" sz="1100" b="0" i="0" u="none" strike="noStrike" noProof="0" dirty="0">
                          <a:solidFill>
                            <a:schemeClr val="tx1"/>
                          </a:solidFill>
                          <a:latin typeface="FlandersArtSans-Regular"/>
                        </a:rPr>
                        <a:t>, delfstoffen en geologie</a:t>
                      </a:r>
                      <a:endParaRPr lang="nl-NL" sz="1100" b="1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Werkgroep</a:t>
                      </a:r>
                      <a:endParaRPr lang="en" sz="1400" b="0" i="0" u="none" strike="noStrike" noProof="0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21454446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14u30 - 14u40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Pauze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3533361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dirty="0">
                          <a:latin typeface="FlandersArtSans-Regular"/>
                          <a:ea typeface="Proxima Nova"/>
                          <a:cs typeface="Proxima Nova"/>
                        </a:rPr>
                        <a:t>14u40 </a:t>
                      </a:r>
                      <a:r>
                        <a:rPr lang="nl-NL">
                          <a:latin typeface="FlandersArtSans-Regular"/>
                          <a:ea typeface="Proxima Nova"/>
                          <a:cs typeface="Proxima Nova"/>
                        </a:rPr>
                        <a:t>– 15u30</a:t>
                      </a:r>
                      <a:endParaRPr lang="nl-NL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Brainstormsessie deel </a:t>
                      </a:r>
                      <a:r>
                        <a:rPr lang="nl-NL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2 </a:t>
                      </a:r>
                      <a:r>
                        <a:rPr lang="nl-NL" sz="1100" b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– grondwater</a:t>
                      </a:r>
                      <a:r>
                        <a:rPr lang="nl-NL" sz="1100" b="0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, geotechniek, geothermie </a:t>
                      </a:r>
                      <a:r>
                        <a:rPr lang="nl-NL" sz="1100" b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en DOV</a:t>
                      </a:r>
                      <a:endParaRPr lang="nl-NL" sz="1100" b="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Werkgroep</a:t>
                      </a:r>
                      <a:endParaRPr lang="nl-BE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>
                          <a:latin typeface="FlandersArtSans-Regular"/>
                          <a:ea typeface="Proxima Nova"/>
                          <a:cs typeface="Proxima Nova"/>
                        </a:rPr>
                        <a:t>15u30 – 15u40</a:t>
                      </a:r>
                      <a:endParaRPr lang="nl-NL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Aflijnen </a:t>
                      </a:r>
                      <a:r>
                        <a:rPr lang="nl-NL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van de scope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Werkgroep</a:t>
                      </a:r>
                      <a:endParaRPr lang="nl-BE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15u40 </a:t>
                      </a:r>
                      <a:r>
                        <a:rPr lang="nl-NL" dirty="0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– 16u00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Q&amp;A en volgende stappen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Dimitri Schepers</a:t>
                      </a:r>
                      <a:endParaRPr lang="nl-BE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88042052"/>
                  </a:ext>
                </a:extLst>
              </a:tr>
            </a:tbl>
          </a:graphicData>
        </a:graphic>
      </p:graphicFrame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27A77272-C307-485B-B90C-6BD531F88F4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Agenda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8E1BC33-17E5-48B4-8AA9-232600E3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3" y="329252"/>
            <a:ext cx="8551333" cy="44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814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8E1BC33-17E5-48B4-8AA9-232600E3D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2" t="1720" r="25841" b="40137"/>
          <a:stretch/>
        </p:blipFill>
        <p:spPr bwMode="auto">
          <a:xfrm>
            <a:off x="1934634" y="154165"/>
            <a:ext cx="5274732" cy="483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514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0"/>
          <p:cNvSpPr txBox="1">
            <a:spLocks noGrp="1"/>
          </p:cNvSpPr>
          <p:nvPr>
            <p:ph type="title"/>
          </p:nvPr>
        </p:nvSpPr>
        <p:spPr>
          <a:xfrm>
            <a:off x="1368029" y="273845"/>
            <a:ext cx="640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600" name="Google Shape;600;p90"/>
          <p:cNvSpPr txBox="1">
            <a:spLocks noGrp="1"/>
          </p:cNvSpPr>
          <p:nvPr>
            <p:ph type="sldNum" idx="12"/>
          </p:nvPr>
        </p:nvSpPr>
        <p:spPr>
          <a:xfrm>
            <a:off x="7374152" y="4919128"/>
            <a:ext cx="5544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nl" sz="1050">
                <a:solidFill>
                  <a:srgbClr val="000000"/>
                </a:solidFill>
              </a:rPr>
              <a:t>42</a:t>
            </a:fld>
            <a:endParaRPr sz="1050">
              <a:solidFill>
                <a:srgbClr val="000000"/>
              </a:solidFill>
            </a:endParaRPr>
          </a:p>
        </p:txBody>
      </p:sp>
      <p:pic>
        <p:nvPicPr>
          <p:cNvPr id="601" name="Google Shape;601;p90"/>
          <p:cNvPicPr preferRelativeResize="0"/>
          <p:nvPr/>
        </p:nvPicPr>
        <p:blipFill rotWithShape="1">
          <a:blip r:embed="rId3">
            <a:alphaModFix/>
          </a:blip>
          <a:srcRect t="8107" b="2175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90"/>
          <p:cNvSpPr txBox="1"/>
          <p:nvPr/>
        </p:nvSpPr>
        <p:spPr>
          <a:xfrm>
            <a:off x="6799372" y="4878777"/>
            <a:ext cx="11994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Bron: Google Maps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91"/>
          <p:cNvPicPr preferRelativeResize="0"/>
          <p:nvPr/>
        </p:nvPicPr>
        <p:blipFill rotWithShape="1">
          <a:blip r:embed="rId3">
            <a:alphaModFix/>
          </a:blip>
          <a:srcRect t="8107" b="2175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1"/>
          <p:cNvSpPr txBox="1">
            <a:spLocks noGrp="1"/>
          </p:cNvSpPr>
          <p:nvPr>
            <p:ph type="title"/>
          </p:nvPr>
        </p:nvSpPr>
        <p:spPr>
          <a:xfrm>
            <a:off x="1368029" y="273845"/>
            <a:ext cx="640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610" name="Google Shape;610;p91"/>
          <p:cNvSpPr txBox="1">
            <a:spLocks noGrp="1"/>
          </p:cNvSpPr>
          <p:nvPr>
            <p:ph type="sldNum" idx="12"/>
          </p:nvPr>
        </p:nvSpPr>
        <p:spPr>
          <a:xfrm>
            <a:off x="7374152" y="4919128"/>
            <a:ext cx="5544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nl" sz="1050">
                <a:solidFill>
                  <a:srgbClr val="000000"/>
                </a:solidFill>
              </a:rPr>
              <a:t>43</a:t>
            </a:fld>
            <a:endParaRPr sz="1050">
              <a:solidFill>
                <a:srgbClr val="000000"/>
              </a:solidFill>
            </a:endParaRPr>
          </a:p>
        </p:txBody>
      </p:sp>
      <p:sp>
        <p:nvSpPr>
          <p:cNvPr id="611" name="Google Shape;611;p91"/>
          <p:cNvSpPr txBox="1"/>
          <p:nvPr/>
        </p:nvSpPr>
        <p:spPr>
          <a:xfrm>
            <a:off x="6799372" y="4878777"/>
            <a:ext cx="11994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Bron: Google Maps</a:t>
            </a:r>
            <a:endParaRPr/>
          </a:p>
        </p:txBody>
      </p:sp>
      <p:sp>
        <p:nvSpPr>
          <p:cNvPr id="612" name="Google Shape;612;p91"/>
          <p:cNvSpPr/>
          <p:nvPr/>
        </p:nvSpPr>
        <p:spPr>
          <a:xfrm>
            <a:off x="1368038" y="4084073"/>
            <a:ext cx="1382400" cy="687000"/>
          </a:xfrm>
          <a:prstGeom prst="roundRect">
            <a:avLst>
              <a:gd name="adj" fmla="val 16667"/>
            </a:avLst>
          </a:prstGeom>
          <a:solidFill>
            <a:srgbClr val="FFEB0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4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3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91"/>
          <p:cNvSpPr/>
          <p:nvPr/>
        </p:nvSpPr>
        <p:spPr>
          <a:xfrm>
            <a:off x="2968800" y="4084069"/>
            <a:ext cx="1477500" cy="687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Wegzone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91"/>
          <p:cNvSpPr/>
          <p:nvPr/>
        </p:nvSpPr>
        <p:spPr>
          <a:xfrm>
            <a:off x="-19050" y="2371725"/>
            <a:ext cx="9163050" cy="1152525"/>
          </a:xfrm>
          <a:custGeom>
            <a:avLst/>
            <a:gdLst/>
            <a:ahLst/>
            <a:cxnLst/>
            <a:rect l="l" t="t" r="r" b="b"/>
            <a:pathLst>
              <a:path w="9163050" h="1152525" extrusionOk="0">
                <a:moveTo>
                  <a:pt x="0" y="1152525"/>
                </a:moveTo>
                <a:lnTo>
                  <a:pt x="7877175" y="0"/>
                </a:lnTo>
                <a:lnTo>
                  <a:pt x="9163050" y="28575"/>
                </a:ln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3"/>
          <p:cNvSpPr txBox="1">
            <a:spLocks noGrp="1"/>
          </p:cNvSpPr>
          <p:nvPr>
            <p:ph type="title"/>
          </p:nvPr>
        </p:nvSpPr>
        <p:spPr>
          <a:xfrm>
            <a:off x="1368029" y="273845"/>
            <a:ext cx="640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638" name="Google Shape;638;p93"/>
          <p:cNvSpPr txBox="1">
            <a:spLocks noGrp="1"/>
          </p:cNvSpPr>
          <p:nvPr>
            <p:ph type="sldNum" idx="12"/>
          </p:nvPr>
        </p:nvSpPr>
        <p:spPr>
          <a:xfrm>
            <a:off x="7374152" y="4919128"/>
            <a:ext cx="5544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nl" sz="1050">
                <a:solidFill>
                  <a:srgbClr val="000000"/>
                </a:solidFill>
              </a:rPr>
              <a:t>44</a:t>
            </a:fld>
            <a:endParaRPr sz="1050">
              <a:solidFill>
                <a:srgbClr val="000000"/>
              </a:solidFill>
            </a:endParaRPr>
          </a:p>
        </p:txBody>
      </p:sp>
      <p:pic>
        <p:nvPicPr>
          <p:cNvPr id="639" name="Google Shape;639;p93"/>
          <p:cNvPicPr preferRelativeResize="0"/>
          <p:nvPr/>
        </p:nvPicPr>
        <p:blipFill rotWithShape="1">
          <a:blip r:embed="rId3">
            <a:alphaModFix/>
          </a:blip>
          <a:srcRect t="8107" b="2175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3"/>
          <p:cNvSpPr txBox="1"/>
          <p:nvPr/>
        </p:nvSpPr>
        <p:spPr>
          <a:xfrm>
            <a:off x="6799372" y="4878777"/>
            <a:ext cx="11994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Bron: Google Maps</a:t>
            </a:r>
            <a:endParaRPr/>
          </a:p>
        </p:txBody>
      </p:sp>
      <p:sp>
        <p:nvSpPr>
          <p:cNvPr id="641" name="Google Shape;641;p93"/>
          <p:cNvSpPr/>
          <p:nvPr/>
        </p:nvSpPr>
        <p:spPr>
          <a:xfrm>
            <a:off x="5686425" y="0"/>
            <a:ext cx="345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93"/>
          <p:cNvSpPr/>
          <p:nvPr/>
        </p:nvSpPr>
        <p:spPr>
          <a:xfrm>
            <a:off x="5973450" y="124674"/>
            <a:ext cx="1072500" cy="687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4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3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93"/>
          <p:cNvSpPr/>
          <p:nvPr/>
        </p:nvSpPr>
        <p:spPr>
          <a:xfrm>
            <a:off x="7658109" y="124674"/>
            <a:ext cx="1382400" cy="687000"/>
          </a:xfrm>
          <a:prstGeom prst="roundRect">
            <a:avLst>
              <a:gd name="adj" fmla="val 16667"/>
            </a:avLst>
          </a:prstGeom>
          <a:solidFill>
            <a:srgbClr val="9966FF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Openbaar Toilet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93"/>
          <p:cNvSpPr txBox="1"/>
          <p:nvPr/>
        </p:nvSpPr>
        <p:spPr>
          <a:xfrm>
            <a:off x="5973450" y="1012070"/>
            <a:ext cx="3067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Een toilet dat bestemd is voor algemeen gebruik en dat zich bevindt in de openbare ruimte of op een locatie met veel passanten, zoals in trein- of benzinestations, of op een evenemententerrein.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5" name="Google Shape;645;p93"/>
          <p:cNvGraphicFramePr/>
          <p:nvPr/>
        </p:nvGraphicFramePr>
        <p:xfrm>
          <a:off x="5973450" y="2571750"/>
          <a:ext cx="3065450" cy="2133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3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geometrie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4.0416,50.9268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nauwkeurigheid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materiaal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staal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verzinkbaar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verplaatsbaar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46" name="Google Shape;646;p93"/>
          <p:cNvSpPr/>
          <p:nvPr/>
        </p:nvSpPr>
        <p:spPr>
          <a:xfrm>
            <a:off x="2009776" y="2371725"/>
            <a:ext cx="1486757" cy="1629728"/>
          </a:xfrm>
          <a:custGeom>
            <a:avLst/>
            <a:gdLst/>
            <a:ahLst/>
            <a:cxnLst/>
            <a:rect l="l" t="t" r="r" b="b"/>
            <a:pathLst>
              <a:path w="1638300" h="1841500" extrusionOk="0">
                <a:moveTo>
                  <a:pt x="0" y="165100"/>
                </a:moveTo>
                <a:lnTo>
                  <a:pt x="1587500" y="0"/>
                </a:lnTo>
                <a:lnTo>
                  <a:pt x="1638300" y="1435100"/>
                </a:lnTo>
                <a:lnTo>
                  <a:pt x="139700" y="1841500"/>
                </a:lnTo>
                <a:lnTo>
                  <a:pt x="0" y="165100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4"/>
          <p:cNvSpPr txBox="1">
            <a:spLocks noGrp="1"/>
          </p:cNvSpPr>
          <p:nvPr>
            <p:ph type="title"/>
          </p:nvPr>
        </p:nvSpPr>
        <p:spPr>
          <a:xfrm>
            <a:off x="1368029" y="273845"/>
            <a:ext cx="640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653" name="Google Shape;653;p94"/>
          <p:cNvSpPr txBox="1">
            <a:spLocks noGrp="1"/>
          </p:cNvSpPr>
          <p:nvPr>
            <p:ph type="sldNum" idx="12"/>
          </p:nvPr>
        </p:nvSpPr>
        <p:spPr>
          <a:xfrm>
            <a:off x="7374152" y="4919128"/>
            <a:ext cx="5544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nl" sz="1050">
                <a:solidFill>
                  <a:srgbClr val="000000"/>
                </a:solidFill>
              </a:rPr>
              <a:t>45</a:t>
            </a:fld>
            <a:endParaRPr sz="1050">
              <a:solidFill>
                <a:srgbClr val="000000"/>
              </a:solidFill>
            </a:endParaRPr>
          </a:p>
        </p:txBody>
      </p:sp>
      <p:pic>
        <p:nvPicPr>
          <p:cNvPr id="654" name="Google Shape;654;p94"/>
          <p:cNvPicPr preferRelativeResize="0"/>
          <p:nvPr/>
        </p:nvPicPr>
        <p:blipFill rotWithShape="1">
          <a:blip r:embed="rId3">
            <a:alphaModFix/>
          </a:blip>
          <a:srcRect t="8107" b="2175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94"/>
          <p:cNvSpPr txBox="1"/>
          <p:nvPr/>
        </p:nvSpPr>
        <p:spPr>
          <a:xfrm>
            <a:off x="6799372" y="4878777"/>
            <a:ext cx="11994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Bron: Google Maps</a:t>
            </a:r>
            <a:endParaRPr/>
          </a:p>
        </p:txBody>
      </p:sp>
      <p:sp>
        <p:nvSpPr>
          <p:cNvPr id="656" name="Google Shape;656;p94"/>
          <p:cNvSpPr/>
          <p:nvPr/>
        </p:nvSpPr>
        <p:spPr>
          <a:xfrm>
            <a:off x="0" y="0"/>
            <a:ext cx="345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94"/>
          <p:cNvSpPr/>
          <p:nvPr/>
        </p:nvSpPr>
        <p:spPr>
          <a:xfrm>
            <a:off x="201300" y="124674"/>
            <a:ext cx="1072500" cy="687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4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3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94"/>
          <p:cNvSpPr/>
          <p:nvPr/>
        </p:nvSpPr>
        <p:spPr>
          <a:xfrm>
            <a:off x="1784091" y="124674"/>
            <a:ext cx="1382400" cy="687000"/>
          </a:xfrm>
          <a:prstGeom prst="roundRect">
            <a:avLst>
              <a:gd name="adj" fmla="val 16667"/>
            </a:avLst>
          </a:prstGeom>
          <a:solidFill>
            <a:srgbClr val="9966FF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Fietsstalling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94"/>
          <p:cNvSpPr txBox="1"/>
          <p:nvPr/>
        </p:nvSpPr>
        <p:spPr>
          <a:xfrm>
            <a:off x="201300" y="1012070"/>
            <a:ext cx="3067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Een fietsstalling is het geheel aan palen en/of verankeringspunten van een constructie bestemd voor het vastmaken van fietsen, gelegen op het openbare domein.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0" name="Google Shape;660;p94"/>
          <p:cNvGraphicFramePr/>
          <p:nvPr/>
        </p:nvGraphicFramePr>
        <p:xfrm>
          <a:off x="201300" y="2571750"/>
          <a:ext cx="3065450" cy="2133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3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geometrie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4.0432,50.9259</a:t>
                      </a:r>
                      <a:endParaRPr/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nauwkeurigheid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materiaal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staal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afsluitbaar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overdekt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capaciteit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61" name="Google Shape;661;p94"/>
          <p:cNvSpPr/>
          <p:nvPr/>
        </p:nvSpPr>
        <p:spPr>
          <a:xfrm>
            <a:off x="6296025" y="2957513"/>
            <a:ext cx="1257300" cy="438150"/>
          </a:xfrm>
          <a:custGeom>
            <a:avLst/>
            <a:gdLst/>
            <a:ahLst/>
            <a:cxnLst/>
            <a:rect l="l" t="t" r="r" b="b"/>
            <a:pathLst>
              <a:path w="1676400" h="584200" extrusionOk="0">
                <a:moveTo>
                  <a:pt x="0" y="482600"/>
                </a:moveTo>
                <a:lnTo>
                  <a:pt x="1016000" y="0"/>
                </a:lnTo>
                <a:lnTo>
                  <a:pt x="1676400" y="12700"/>
                </a:lnTo>
                <a:lnTo>
                  <a:pt x="838200" y="584200"/>
                </a:lnTo>
                <a:lnTo>
                  <a:pt x="0" y="482600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5"/>
          <p:cNvSpPr txBox="1">
            <a:spLocks noGrp="1"/>
          </p:cNvSpPr>
          <p:nvPr>
            <p:ph type="title"/>
          </p:nvPr>
        </p:nvSpPr>
        <p:spPr>
          <a:xfrm>
            <a:off x="1368029" y="273845"/>
            <a:ext cx="640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668" name="Google Shape;668;p95"/>
          <p:cNvSpPr txBox="1">
            <a:spLocks noGrp="1"/>
          </p:cNvSpPr>
          <p:nvPr>
            <p:ph type="sldNum" idx="12"/>
          </p:nvPr>
        </p:nvSpPr>
        <p:spPr>
          <a:xfrm>
            <a:off x="7374152" y="4919128"/>
            <a:ext cx="5544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nl" sz="1050">
                <a:solidFill>
                  <a:srgbClr val="000000"/>
                </a:solidFill>
              </a:rPr>
              <a:t>46</a:t>
            </a:fld>
            <a:endParaRPr sz="1050">
              <a:solidFill>
                <a:srgbClr val="000000"/>
              </a:solidFill>
            </a:endParaRPr>
          </a:p>
        </p:txBody>
      </p:sp>
      <p:pic>
        <p:nvPicPr>
          <p:cNvPr id="669" name="Google Shape;669;p95"/>
          <p:cNvPicPr preferRelativeResize="0"/>
          <p:nvPr/>
        </p:nvPicPr>
        <p:blipFill rotWithShape="1">
          <a:blip r:embed="rId3">
            <a:alphaModFix/>
          </a:blip>
          <a:srcRect t="8107" b="2175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95"/>
          <p:cNvSpPr txBox="1"/>
          <p:nvPr/>
        </p:nvSpPr>
        <p:spPr>
          <a:xfrm>
            <a:off x="6799372" y="4878777"/>
            <a:ext cx="11994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Bron: Google Maps</a:t>
            </a:r>
            <a:endParaRPr/>
          </a:p>
        </p:txBody>
      </p:sp>
      <p:sp>
        <p:nvSpPr>
          <p:cNvPr id="671" name="Google Shape;671;p95"/>
          <p:cNvSpPr/>
          <p:nvPr/>
        </p:nvSpPr>
        <p:spPr>
          <a:xfrm>
            <a:off x="0" y="0"/>
            <a:ext cx="345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95"/>
          <p:cNvSpPr/>
          <p:nvPr/>
        </p:nvSpPr>
        <p:spPr>
          <a:xfrm>
            <a:off x="296550" y="124674"/>
            <a:ext cx="1072500" cy="687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4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3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95"/>
          <p:cNvSpPr/>
          <p:nvPr/>
        </p:nvSpPr>
        <p:spPr>
          <a:xfrm>
            <a:off x="1862611" y="124674"/>
            <a:ext cx="1382400" cy="687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Opgaande boom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95"/>
          <p:cNvSpPr txBox="1"/>
          <p:nvPr/>
        </p:nvSpPr>
        <p:spPr>
          <a:xfrm>
            <a:off x="296550" y="1012070"/>
            <a:ext cx="30672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Een opgaande boom is een boom waarvan de vorm van de kruin overeenkomt met zijn natuurlijke, soortgebonden habitus(…)</a:t>
            </a:r>
            <a:endParaRPr sz="10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75" name="Google Shape;675;p95"/>
          <p:cNvGraphicFramePr/>
          <p:nvPr/>
        </p:nvGraphicFramePr>
        <p:xfrm>
          <a:off x="205594" y="2228138"/>
          <a:ext cx="3065450" cy="2773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3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conditiebeoordeling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Goed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groeifase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Volwassen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geometrie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4.0416,50.9268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hoogte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3,40m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plantDatum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2017-05-02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Wetenschappelijke soortnaam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soortnaam Nederlands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76" name="Google Shape;676;p95"/>
          <p:cNvSpPr/>
          <p:nvPr/>
        </p:nvSpPr>
        <p:spPr>
          <a:xfrm>
            <a:off x="7439025" y="0"/>
            <a:ext cx="411300" cy="3200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34747495-29C9-473B-8E77-0C64891D5172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3" descr="Afbeelding met apparaat&#10;&#10;Beschrijving is gegenereerd met zeer hoge betrouwbaarheid">
            <a:extLst>
              <a:ext uri="{FF2B5EF4-FFF2-40B4-BE49-F238E27FC236}">
                <a16:creationId xmlns:a16="http://schemas.microsoft.com/office/drawing/2014/main" id="{4A70BB66-1E1F-4635-9D36-96B0160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6" b="2451"/>
          <a:stretch/>
        </p:blipFill>
        <p:spPr>
          <a:xfrm>
            <a:off x="619125" y="1077568"/>
            <a:ext cx="7915275" cy="3816614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7DDF0CCD-0CBF-4BFA-A3ED-B32722F6FDB2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Applicatieprofiel versus Vocabularium</a:t>
            </a:r>
          </a:p>
        </p:txBody>
      </p:sp>
    </p:spTree>
    <p:extLst>
      <p:ext uri="{BB962C8B-B14F-4D97-AF65-F5344CB8AC3E}">
        <p14:creationId xmlns:p14="http://schemas.microsoft.com/office/powerpoint/2010/main" val="3794354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8E1BC33-17E5-48B4-8AA9-232600E3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3" y="329252"/>
            <a:ext cx="8551333" cy="44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39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34747495-29C9-473B-8E77-0C64891D5172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3" descr="Afbeelding met apparaat&#10;&#10;Beschrijving is gegenereerd met zeer hoge betrouwbaarheid">
            <a:extLst>
              <a:ext uri="{FF2B5EF4-FFF2-40B4-BE49-F238E27FC236}">
                <a16:creationId xmlns:a16="http://schemas.microsoft.com/office/drawing/2014/main" id="{4A70BB66-1E1F-4635-9D36-96B0160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6" b="2451"/>
          <a:stretch/>
        </p:blipFill>
        <p:spPr>
          <a:xfrm>
            <a:off x="619125" y="1077568"/>
            <a:ext cx="7915275" cy="3816614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7DDF0CCD-0CBF-4BFA-A3ED-B32722F6FDB2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Applicatieprofiel versus Vocabularium</a:t>
            </a:r>
          </a:p>
        </p:txBody>
      </p:sp>
    </p:spTree>
    <p:extLst>
      <p:ext uri="{BB962C8B-B14F-4D97-AF65-F5344CB8AC3E}">
        <p14:creationId xmlns:p14="http://schemas.microsoft.com/office/powerpoint/2010/main" val="119447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51A48-A4D0-4F22-8FBB-3A01B40A2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03"/>
          <a:stretch/>
        </p:blipFill>
        <p:spPr>
          <a:xfrm>
            <a:off x="1726187" y="1626957"/>
            <a:ext cx="5691627" cy="1802359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AC25C09B-E94A-4658-9BE6-8AAC7FE81E5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Ronde van de virtuele tafel</a:t>
            </a:r>
          </a:p>
        </p:txBody>
      </p:sp>
    </p:spTree>
    <p:extLst>
      <p:ext uri="{BB962C8B-B14F-4D97-AF65-F5344CB8AC3E}">
        <p14:creationId xmlns:p14="http://schemas.microsoft.com/office/powerpoint/2010/main" val="1069114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2" descr="Afbeeldingsresultaat voor contex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2"/>
          <p:cNvSpPr txBox="1"/>
          <p:nvPr/>
        </p:nvSpPr>
        <p:spPr>
          <a:xfrm>
            <a:off x="449794" y="107576"/>
            <a:ext cx="4425525" cy="671262"/>
          </a:xfrm>
          <a:prstGeom prst="rect">
            <a:avLst/>
          </a:prstGeom>
          <a:solidFill>
            <a:srgbClr val="F2EAD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lnSpc>
                <a:spcPct val="75000"/>
              </a:lnSpc>
              <a:buClr>
                <a:srgbClr val="FFFFFF"/>
              </a:buClr>
              <a:buSzPts val="1350"/>
            </a:pPr>
            <a:r>
              <a:rPr lang="nl-BE" sz="405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Machine-leesbaar</a:t>
            </a:r>
            <a:endParaRPr sz="30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1" name="Google Shape;711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558" y="2876327"/>
            <a:ext cx="6996882" cy="1310419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A9D2283A-3ECB-4E1C-9C47-23A7C41B2E9F}"/>
              </a:ext>
            </a:extLst>
          </p:cNvPr>
          <p:cNvSpPr txBox="1">
            <a:spLocks/>
          </p:cNvSpPr>
          <p:nvPr/>
        </p:nvSpPr>
        <p:spPr>
          <a:xfrm>
            <a:off x="1931458" y="2149872"/>
            <a:ext cx="5281083" cy="84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4400" b="1">
                <a:latin typeface="FlandersArtSans-Bold" panose="00000800000000000000" pitchFamily="2" charset="0"/>
                <a:hlinkClick r:id="rId2" action="ppaction://hlinkfile"/>
              </a:rPr>
              <a:t>data.vlaanderen.be</a:t>
            </a:r>
            <a:endParaRPr lang="nl-BE" sz="4400" b="1">
              <a:latin typeface="FlandersArtSans-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21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4;p3">
            <a:extLst>
              <a:ext uri="{FF2B5EF4-FFF2-40B4-BE49-F238E27FC236}">
                <a16:creationId xmlns:a16="http://schemas.microsoft.com/office/drawing/2014/main" id="{1368FAB8-B93E-4154-B604-3C1CD73677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A9D2283A-3ECB-4E1C-9C47-23A7C41B2E9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4017127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Brainstormsessie</a:t>
            </a:r>
            <a:endParaRPr lang="nl-NL">
              <a:solidFill>
                <a:schemeClr val="accent6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Duur: 1u30</a:t>
            </a:r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DEC6FA8-ADC6-4444-9B0E-7469766E6FD1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6284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 dirty="0">
                <a:solidFill>
                  <a:srgbClr val="373636"/>
                </a:solidFill>
                <a:latin typeface="FlandersArtSans-Regular"/>
              </a:rPr>
              <a:t>Informatienoden en use cases capteren</a:t>
            </a:r>
            <a:endParaRPr lang="nl-NL" dirty="0">
              <a:latin typeface="FlandersArtSans-Regular"/>
            </a:endParaRPr>
          </a:p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Scope aflijnen</a:t>
            </a:r>
            <a:endParaRPr lang="nl-NL" dirty="0">
              <a:solidFill>
                <a:srgbClr val="373636"/>
              </a:solidFill>
              <a:latin typeface="FlandersArtSans-Regular"/>
            </a:endParaRPr>
          </a:p>
          <a:p>
            <a:pPr marL="445770" indent="-342900">
              <a:lnSpc>
                <a:spcPct val="150000"/>
              </a:lnSpc>
            </a:pPr>
            <a:r>
              <a:rPr lang="nl-NL" dirty="0">
                <a:solidFill>
                  <a:srgbClr val="373636"/>
                </a:solidFill>
                <a:latin typeface="FlandersArtSans-Regular"/>
              </a:rPr>
              <a:t>Aanpak: 3 thema's --&gt; pauze --&gt; 3 thema’s + generiek</a:t>
            </a:r>
            <a:br>
              <a:rPr lang="nl-NL" dirty="0">
                <a:latin typeface="FlandersArtSans-Regular"/>
              </a:rPr>
            </a:br>
            <a:endParaRPr lang="nl-NL" dirty="0">
              <a:solidFill>
                <a:srgbClr val="373636"/>
              </a:solidFill>
              <a:latin typeface="FlandersArtSans-Regular"/>
            </a:endParaRPr>
          </a:p>
          <a:p>
            <a:pPr marL="102870" indent="0">
              <a:buNone/>
            </a:pPr>
            <a:endParaRPr lang="nl-NL" dirty="0">
              <a:latin typeface="FlandersArtSans-Regular"/>
            </a:endParaRP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Doel van deze workshop</a:t>
            </a:r>
          </a:p>
        </p:txBody>
      </p:sp>
    </p:spTree>
    <p:extLst>
      <p:ext uri="{BB962C8B-B14F-4D97-AF65-F5344CB8AC3E}">
        <p14:creationId xmlns:p14="http://schemas.microsoft.com/office/powerpoint/2010/main" val="1400667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193708"/>
            <a:ext cx="8064000" cy="2754000"/>
          </a:xfrm>
        </p:spPr>
        <p:txBody>
          <a:bodyPr/>
          <a:lstStyle/>
          <a:p>
            <a:pPr marL="102870" indent="0">
              <a:buNone/>
            </a:pPr>
            <a:r>
              <a:rPr lang="nl-NL" sz="1800" dirty="0">
                <a:latin typeface="FlandersArtSans-Regular"/>
              </a:rPr>
              <a:t>Elk thema wordt </a:t>
            </a:r>
            <a:r>
              <a:rPr lang="nl-NL" sz="1800">
                <a:latin typeface="FlandersArtSans-Regular"/>
              </a:rPr>
              <a:t>circa 10 à 15 minuten behandeld </a:t>
            </a:r>
            <a:r>
              <a:rPr lang="nl-NL" sz="1800" dirty="0">
                <a:latin typeface="FlandersArtSans-Regular"/>
              </a:rPr>
              <a:t>aan de virtuele flipchart.</a:t>
            </a:r>
          </a:p>
          <a:p>
            <a:r>
              <a:rPr lang="nl-NL" sz="1600" dirty="0">
                <a:latin typeface="FlandersArtSans-Regular"/>
              </a:rPr>
              <a:t>Thema 1: bodem</a:t>
            </a:r>
          </a:p>
          <a:p>
            <a:r>
              <a:rPr lang="nl-NL" sz="1600" dirty="0">
                <a:latin typeface="FlandersArtSans-Regular"/>
              </a:rPr>
              <a:t>Thema 2</a:t>
            </a:r>
            <a:r>
              <a:rPr lang="nl-NL" sz="1600">
                <a:latin typeface="FlandersArtSans-Regular"/>
              </a:rPr>
              <a:t>: grondwater</a:t>
            </a:r>
            <a:endParaRPr lang="nl-NL" sz="1600" dirty="0">
              <a:latin typeface="FlandersArtSans-Regular"/>
            </a:endParaRPr>
          </a:p>
          <a:p>
            <a:r>
              <a:rPr lang="nl-NL" sz="1600" dirty="0">
                <a:latin typeface="FlandersArtSans-Regular"/>
              </a:rPr>
              <a:t>Thema 3</a:t>
            </a:r>
            <a:r>
              <a:rPr lang="nl-NL" sz="1600">
                <a:latin typeface="FlandersArtSans-Regular"/>
              </a:rPr>
              <a:t>: geotechniek</a:t>
            </a:r>
            <a:endParaRPr lang="nl-NL" sz="1600" dirty="0">
              <a:latin typeface="FlandersArtSans-Regular"/>
            </a:endParaRPr>
          </a:p>
          <a:p>
            <a:r>
              <a:rPr lang="nl-NL" sz="1600" dirty="0">
                <a:latin typeface="FlandersArtSans-Regular"/>
              </a:rPr>
              <a:t>Thema 4</a:t>
            </a:r>
            <a:r>
              <a:rPr lang="nl-NL" sz="1600">
                <a:latin typeface="FlandersArtSans-Regular"/>
              </a:rPr>
              <a:t>: geologie</a:t>
            </a:r>
            <a:endParaRPr lang="nl-NL" sz="1600" dirty="0">
              <a:latin typeface="FlandersArtSans-Regular"/>
            </a:endParaRPr>
          </a:p>
          <a:p>
            <a:r>
              <a:rPr lang="nl-NL" sz="1600" dirty="0">
                <a:latin typeface="FlandersArtSans-Regular"/>
              </a:rPr>
              <a:t>Thema 5</a:t>
            </a:r>
            <a:r>
              <a:rPr lang="nl-NL" sz="1600">
                <a:latin typeface="FlandersArtSans-Regular"/>
              </a:rPr>
              <a:t>: delfstoffen</a:t>
            </a:r>
            <a:endParaRPr lang="nl-NL" sz="1600" dirty="0">
              <a:latin typeface="FlandersArtSans-Regular"/>
            </a:endParaRPr>
          </a:p>
          <a:p>
            <a:r>
              <a:rPr lang="nl-NL" sz="1600" dirty="0">
                <a:latin typeface="FlandersArtSans-Regular"/>
              </a:rPr>
              <a:t>Thema 6: geothermie</a:t>
            </a:r>
          </a:p>
          <a:p>
            <a:r>
              <a:rPr lang="nl-NL" sz="1600">
                <a:latin typeface="FlandersArtSans-Regular"/>
              </a:rPr>
              <a:t>Overkoepelend</a:t>
            </a:r>
            <a:endParaRPr lang="nl-NL" sz="1600" dirty="0">
              <a:latin typeface="FlandersArtSans-Regular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5A8584-0322-428C-B836-80E6AEDCC10D}"/>
              </a:ext>
            </a:extLst>
          </p:cNvPr>
          <p:cNvGrpSpPr/>
          <p:nvPr/>
        </p:nvGrpSpPr>
        <p:grpSpPr>
          <a:xfrm>
            <a:off x="3412765" y="1717323"/>
            <a:ext cx="4672853" cy="3049677"/>
            <a:chOff x="2243900" y="1831623"/>
            <a:chExt cx="4672853" cy="3049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09F1A5-6986-4286-AC6D-03BF32A15EE0}"/>
                </a:ext>
              </a:extLst>
            </p:cNvPr>
            <p:cNvSpPr/>
            <p:nvPr/>
          </p:nvSpPr>
          <p:spPr>
            <a:xfrm>
              <a:off x="2243900" y="1854154"/>
              <a:ext cx="4672853" cy="30271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B2463B-CBB3-4840-BCBF-073B8FEAD3FE}"/>
                </a:ext>
              </a:extLst>
            </p:cNvPr>
            <p:cNvSpPr/>
            <p:nvPr/>
          </p:nvSpPr>
          <p:spPr>
            <a:xfrm>
              <a:off x="2295479" y="2178424"/>
              <a:ext cx="2238935" cy="1364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B1BC2F-F265-46ED-AC88-6C2B256F6289}"/>
                </a:ext>
              </a:extLst>
            </p:cNvPr>
            <p:cNvSpPr/>
            <p:nvPr/>
          </p:nvSpPr>
          <p:spPr>
            <a:xfrm>
              <a:off x="4626241" y="2178424"/>
              <a:ext cx="2238935" cy="1364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4940B5-9841-43EF-9841-122A236842B5}"/>
                </a:ext>
              </a:extLst>
            </p:cNvPr>
            <p:cNvSpPr/>
            <p:nvPr/>
          </p:nvSpPr>
          <p:spPr>
            <a:xfrm>
              <a:off x="2295478" y="3597088"/>
              <a:ext cx="4569698" cy="1237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1" name="Afbeelding 6" descr="Afbeelding met tafel&#10;&#10;Beschrijving is gegenereerd met zeer hoge betrouwbaarheid">
              <a:extLst>
                <a:ext uri="{FF2B5EF4-FFF2-40B4-BE49-F238E27FC236}">
                  <a16:creationId xmlns:a16="http://schemas.microsoft.com/office/drawing/2014/main" id="{484E84F9-AE6A-4033-8150-C5978C0B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5598" y="2461595"/>
              <a:ext cx="1486164" cy="1061796"/>
            </a:xfrm>
            <a:prstGeom prst="rect">
              <a:avLst/>
            </a:prstGeom>
          </p:spPr>
        </p:pic>
        <p:pic>
          <p:nvPicPr>
            <p:cNvPr id="12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1A8C3FCF-9787-40A8-B628-0D3095BC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2522475" y="4217117"/>
              <a:ext cx="591672" cy="591672"/>
            </a:xfrm>
            <a:prstGeom prst="rect">
              <a:avLst/>
            </a:prstGeom>
          </p:spPr>
        </p:pic>
        <p:pic>
          <p:nvPicPr>
            <p:cNvPr id="14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D786344E-DCAE-432C-915B-A4AF97D6D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3119110" y="3927547"/>
              <a:ext cx="591672" cy="591672"/>
            </a:xfrm>
            <a:prstGeom prst="rect">
              <a:avLst/>
            </a:prstGeom>
          </p:spPr>
        </p:pic>
        <p:pic>
          <p:nvPicPr>
            <p:cNvPr id="15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517D914B-5BC2-44A6-8C6B-9579752D0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3259479" y="4229607"/>
              <a:ext cx="591672" cy="591672"/>
            </a:xfrm>
            <a:prstGeom prst="rect">
              <a:avLst/>
            </a:prstGeom>
          </p:spPr>
        </p:pic>
        <p:pic>
          <p:nvPicPr>
            <p:cNvPr id="16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07744C80-51DC-4347-8210-30149A8C9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5289438" y="3954711"/>
              <a:ext cx="591672" cy="591672"/>
            </a:xfrm>
            <a:prstGeom prst="rect">
              <a:avLst/>
            </a:prstGeom>
          </p:spPr>
        </p:pic>
        <p:pic>
          <p:nvPicPr>
            <p:cNvPr id="17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E2691408-39CA-408B-8630-51A85B309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823678" y="4252003"/>
              <a:ext cx="591672" cy="591672"/>
            </a:xfrm>
            <a:prstGeom prst="rect">
              <a:avLst/>
            </a:prstGeom>
          </p:spPr>
        </p:pic>
        <p:pic>
          <p:nvPicPr>
            <p:cNvPr id="18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5CEE8432-C81D-434B-A906-FDFDDCF2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138253" y="4074667"/>
              <a:ext cx="591672" cy="591672"/>
            </a:xfrm>
            <a:prstGeom prst="rect">
              <a:avLst/>
            </a:prstGeom>
          </p:spPr>
        </p:pic>
        <p:pic>
          <p:nvPicPr>
            <p:cNvPr id="19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0095CCAF-E250-4E9E-9D05-B93641F5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6206703" y="4022054"/>
              <a:ext cx="591672" cy="591672"/>
            </a:xfrm>
            <a:prstGeom prst="rect">
              <a:avLst/>
            </a:prstGeom>
          </p:spPr>
        </p:pic>
        <p:pic>
          <p:nvPicPr>
            <p:cNvPr id="20" name="Afbeelding 9" descr="Afbeelding met tafel&#10;&#10;Beschrijving is gegenereerd met zeer hoge betrouwbaarheid">
              <a:extLst>
                <a:ext uri="{FF2B5EF4-FFF2-40B4-BE49-F238E27FC236}">
                  <a16:creationId xmlns:a16="http://schemas.microsoft.com/office/drawing/2014/main" id="{42B238DE-3F6B-48AA-BC80-61DEDA8A2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158" t="-1076" r="526" b="1076"/>
            <a:stretch/>
          </p:blipFill>
          <p:spPr>
            <a:xfrm>
              <a:off x="5374788" y="2488758"/>
              <a:ext cx="941181" cy="1011375"/>
            </a:xfrm>
            <a:prstGeom prst="rect">
              <a:avLst/>
            </a:prstGeom>
          </p:spPr>
        </p:pic>
        <p:pic>
          <p:nvPicPr>
            <p:cNvPr id="21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98498AEC-716F-4B06-B968-D94CB114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882548" y="2786445"/>
              <a:ext cx="512611" cy="51261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1DEB8E-3718-46F9-8261-17D267E36D39}"/>
                </a:ext>
              </a:extLst>
            </p:cNvPr>
            <p:cNvSpPr txBox="1"/>
            <p:nvPr/>
          </p:nvSpPr>
          <p:spPr>
            <a:xfrm>
              <a:off x="3508247" y="3630890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Welke informatie elementen zijn nodig?</a:t>
              </a:r>
              <a:endParaRPr lang="nl-BE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D58577-5FA5-4219-97A3-59CF9E533A00}"/>
                </a:ext>
              </a:extLst>
            </p:cNvPr>
            <p:cNvSpPr txBox="1"/>
            <p:nvPr/>
          </p:nvSpPr>
          <p:spPr>
            <a:xfrm>
              <a:off x="4159433" y="1831623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8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Bodem</a:t>
              </a:r>
              <a:endParaRPr lang="nl-BE" sz="1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9505AC-6E2A-48CF-8778-FF1E347967D2}"/>
                </a:ext>
              </a:extLst>
            </p:cNvPr>
            <p:cNvSpPr txBox="1"/>
            <p:nvPr/>
          </p:nvSpPr>
          <p:spPr>
            <a:xfrm>
              <a:off x="2640338" y="2211815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Use case data leveranciers</a:t>
              </a:r>
              <a:endParaRPr lang="nl-BE" sz="1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CCE8DF-86C2-4E92-8F1A-93A4E731F1E4}"/>
                </a:ext>
              </a:extLst>
            </p:cNvPr>
            <p:cNvSpPr txBox="1"/>
            <p:nvPr/>
          </p:nvSpPr>
          <p:spPr>
            <a:xfrm>
              <a:off x="5019412" y="2215068"/>
              <a:ext cx="14814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Use case data gebruiker</a:t>
              </a:r>
              <a:endParaRPr lang="nl-BE" sz="1000" dirty="0"/>
            </a:p>
          </p:txBody>
        </p:sp>
      </p:grpSp>
      <p:sp>
        <p:nvSpPr>
          <p:cNvPr id="26" name="Google Shape;242;g71eeb774cb_0_278">
            <a:extLst>
              <a:ext uri="{FF2B5EF4-FFF2-40B4-BE49-F238E27FC236}">
                <a16:creationId xmlns:a16="http://schemas.microsoft.com/office/drawing/2014/main" id="{D5207996-7A29-4DA5-A9AF-F0DAAB4B5556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7 virtuele flipcharts</a:t>
            </a:r>
          </a:p>
        </p:txBody>
      </p:sp>
    </p:spTree>
    <p:extLst>
      <p:ext uri="{BB962C8B-B14F-4D97-AF65-F5344CB8AC3E}">
        <p14:creationId xmlns:p14="http://schemas.microsoft.com/office/powerpoint/2010/main" val="3804891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3A2EC-FB5F-4D61-9163-C957E306F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98012"/>
            <a:ext cx="8064000" cy="3092388"/>
          </a:xfrm>
        </p:spPr>
        <p:txBody>
          <a:bodyPr/>
          <a:lstStyle/>
          <a:p>
            <a:pPr marL="102870" indent="0">
              <a:buNone/>
            </a:pPr>
            <a:r>
              <a:rPr lang="nl-NL" dirty="0">
                <a:latin typeface="FlandersArtSans-Regular"/>
              </a:rPr>
              <a:t>Vragen:</a:t>
            </a:r>
          </a:p>
          <a:p>
            <a:pPr marL="560070" lvl="1" indent="0">
              <a:buNone/>
            </a:pPr>
            <a:r>
              <a:rPr lang="nl-NL" sz="2000">
                <a:latin typeface="FlandersArtSans-Regular"/>
              </a:rPr>
              <a:t>- Wat willen jullie kunnen realiseren </a:t>
            </a:r>
            <a:r>
              <a:rPr lang="nl-NL" sz="2000" dirty="0">
                <a:latin typeface="FlandersArtSans-Regular"/>
              </a:rPr>
              <a:t>(</a:t>
            </a:r>
            <a:r>
              <a:rPr lang="nl-NL" sz="2000" i="1" dirty="0">
                <a:latin typeface="FlandersArtSans-Regular"/>
              </a:rPr>
              <a:t>use </a:t>
            </a:r>
            <a:r>
              <a:rPr lang="nl-NL" sz="2000" i="1">
                <a:latin typeface="FlandersArtSans-Regular"/>
              </a:rPr>
              <a:t>cases</a:t>
            </a:r>
            <a:r>
              <a:rPr lang="nl-NL" sz="2000">
                <a:latin typeface="FlandersArtSans-Regular"/>
              </a:rPr>
              <a:t>) op data-niveau?</a:t>
            </a:r>
          </a:p>
          <a:p>
            <a:pPr marL="1360170" lvl="2" indent="-342900">
              <a:buFontTx/>
              <a:buChar char="-"/>
            </a:pPr>
            <a:r>
              <a:rPr lang="nl-NL" sz="1800">
                <a:latin typeface="FlandersArtSans-Regular"/>
              </a:rPr>
              <a:t>Standpunt data leverancier versus data gebruiker</a:t>
            </a:r>
            <a:endParaRPr lang="nl-NL" sz="1800" dirty="0">
              <a:latin typeface="FlandersArtSans-Regular"/>
            </a:endParaRPr>
          </a:p>
          <a:p>
            <a:pPr marL="560070" lvl="1" indent="0">
              <a:buNone/>
            </a:pPr>
            <a:r>
              <a:rPr lang="nl-NL" sz="2000" dirty="0">
                <a:latin typeface="FlandersArtSans-Regular"/>
              </a:rPr>
              <a:t>- Welke </a:t>
            </a:r>
            <a:r>
              <a:rPr lang="nl-NL" sz="2000">
                <a:latin typeface="FlandersArtSans-Regular"/>
              </a:rPr>
              <a:t>informatie-elementen zijn hierbij betrokken?</a:t>
            </a:r>
            <a:endParaRPr lang="nl-NL" sz="2000" dirty="0">
              <a:latin typeface="FlandersArtSans-Regular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761955-8042-49FE-B79C-FF742C8C5192}"/>
              </a:ext>
            </a:extLst>
          </p:cNvPr>
          <p:cNvGrpSpPr/>
          <p:nvPr/>
        </p:nvGrpSpPr>
        <p:grpSpPr>
          <a:xfrm>
            <a:off x="5228090" y="2777242"/>
            <a:ext cx="3223933" cy="2104058"/>
            <a:chOff x="2235573" y="1831623"/>
            <a:chExt cx="4672853" cy="3049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8F3B2F-25DB-406D-A7DF-7713FB42CA99}"/>
                </a:ext>
              </a:extLst>
            </p:cNvPr>
            <p:cNvSpPr/>
            <p:nvPr/>
          </p:nvSpPr>
          <p:spPr>
            <a:xfrm>
              <a:off x="2235573" y="1854154"/>
              <a:ext cx="4672853" cy="30271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B66EBA-DB3D-48E2-B8B5-6047410E4273}"/>
                </a:ext>
              </a:extLst>
            </p:cNvPr>
            <p:cNvSpPr/>
            <p:nvPr/>
          </p:nvSpPr>
          <p:spPr>
            <a:xfrm>
              <a:off x="2287152" y="2178424"/>
              <a:ext cx="2238935" cy="1364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7AA4FD-6EDD-4B85-8EB4-4A801B5AE2B1}"/>
                </a:ext>
              </a:extLst>
            </p:cNvPr>
            <p:cNvSpPr/>
            <p:nvPr/>
          </p:nvSpPr>
          <p:spPr>
            <a:xfrm>
              <a:off x="4617914" y="2178424"/>
              <a:ext cx="2238935" cy="1364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94B60B-8D8C-423F-A171-7EB299A320E7}"/>
                </a:ext>
              </a:extLst>
            </p:cNvPr>
            <p:cNvSpPr/>
            <p:nvPr/>
          </p:nvSpPr>
          <p:spPr>
            <a:xfrm>
              <a:off x="2287151" y="3597088"/>
              <a:ext cx="4569698" cy="1237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Afbeelding 6" descr="Afbeelding met tafel&#10;&#10;Beschrijving is gegenereerd met zeer hoge betrouwbaarheid">
              <a:extLst>
                <a:ext uri="{FF2B5EF4-FFF2-40B4-BE49-F238E27FC236}">
                  <a16:creationId xmlns:a16="http://schemas.microsoft.com/office/drawing/2014/main" id="{41E2D7BC-E2FD-4B75-A2C1-58D73A470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7271" y="2461595"/>
              <a:ext cx="1486164" cy="1061796"/>
            </a:xfrm>
            <a:prstGeom prst="rect">
              <a:avLst/>
            </a:prstGeom>
          </p:spPr>
        </p:pic>
        <p:pic>
          <p:nvPicPr>
            <p:cNvPr id="9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3F0D8CDE-6A74-4331-9E35-23DE9C46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2514148" y="4217117"/>
              <a:ext cx="591672" cy="591672"/>
            </a:xfrm>
            <a:prstGeom prst="rect">
              <a:avLst/>
            </a:prstGeom>
          </p:spPr>
        </p:pic>
        <p:pic>
          <p:nvPicPr>
            <p:cNvPr id="10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AE00A208-405A-40CF-A71E-E911E96D2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3110783" y="3927547"/>
              <a:ext cx="591672" cy="591672"/>
            </a:xfrm>
            <a:prstGeom prst="rect">
              <a:avLst/>
            </a:prstGeom>
          </p:spPr>
        </p:pic>
        <p:pic>
          <p:nvPicPr>
            <p:cNvPr id="11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1F2A404B-12DB-4475-B445-2ACDEBE51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3251152" y="4229607"/>
              <a:ext cx="591672" cy="591672"/>
            </a:xfrm>
            <a:prstGeom prst="rect">
              <a:avLst/>
            </a:prstGeom>
          </p:spPr>
        </p:pic>
        <p:pic>
          <p:nvPicPr>
            <p:cNvPr id="12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A834B9D6-FB32-491D-B2E8-097E38B1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5289438" y="3954711"/>
              <a:ext cx="591672" cy="591672"/>
            </a:xfrm>
            <a:prstGeom prst="rect">
              <a:avLst/>
            </a:prstGeom>
          </p:spPr>
        </p:pic>
        <p:pic>
          <p:nvPicPr>
            <p:cNvPr id="13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95018303-58E3-498E-A585-FC570B987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823678" y="4252003"/>
              <a:ext cx="591672" cy="591672"/>
            </a:xfrm>
            <a:prstGeom prst="rect">
              <a:avLst/>
            </a:prstGeom>
          </p:spPr>
        </p:pic>
        <p:pic>
          <p:nvPicPr>
            <p:cNvPr id="14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9624FA01-8495-48B7-8AD2-668A0E7D2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129926" y="4074667"/>
              <a:ext cx="591672" cy="591672"/>
            </a:xfrm>
            <a:prstGeom prst="rect">
              <a:avLst/>
            </a:prstGeom>
          </p:spPr>
        </p:pic>
        <p:pic>
          <p:nvPicPr>
            <p:cNvPr id="15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CFDE50A6-75EC-4292-8B11-36623FB0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6206703" y="4022054"/>
              <a:ext cx="591672" cy="591672"/>
            </a:xfrm>
            <a:prstGeom prst="rect">
              <a:avLst/>
            </a:prstGeom>
          </p:spPr>
        </p:pic>
        <p:pic>
          <p:nvPicPr>
            <p:cNvPr id="16" name="Afbeelding 9" descr="Afbeelding met tafel&#10;&#10;Beschrijving is gegenereerd met zeer hoge betrouwbaarheid">
              <a:extLst>
                <a:ext uri="{FF2B5EF4-FFF2-40B4-BE49-F238E27FC236}">
                  <a16:creationId xmlns:a16="http://schemas.microsoft.com/office/drawing/2014/main" id="{A9EDB232-C845-4356-90F9-3AEC24827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158" t="-1076" r="526" b="1076"/>
            <a:stretch/>
          </p:blipFill>
          <p:spPr>
            <a:xfrm>
              <a:off x="5366461" y="2488758"/>
              <a:ext cx="941181" cy="1011375"/>
            </a:xfrm>
            <a:prstGeom prst="rect">
              <a:avLst/>
            </a:prstGeom>
          </p:spPr>
        </p:pic>
        <p:pic>
          <p:nvPicPr>
            <p:cNvPr id="17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43EC9502-E1A7-4329-A2C0-C68B6422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874221" y="2786445"/>
              <a:ext cx="512611" cy="51261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6EBEC7-3EB6-4843-BC37-8CB21F595D6B}"/>
                </a:ext>
              </a:extLst>
            </p:cNvPr>
            <p:cNvSpPr txBox="1"/>
            <p:nvPr/>
          </p:nvSpPr>
          <p:spPr>
            <a:xfrm>
              <a:off x="3256281" y="3630890"/>
              <a:ext cx="2807721" cy="312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Welke informatie elementen zijn nodig?</a:t>
              </a:r>
              <a:endParaRPr lang="nl-BE" sz="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9CCF67-B8C0-4E11-A706-BAB5E9BBCB63}"/>
                </a:ext>
              </a:extLst>
            </p:cNvPr>
            <p:cNvSpPr txBox="1"/>
            <p:nvPr/>
          </p:nvSpPr>
          <p:spPr>
            <a:xfrm>
              <a:off x="4151106" y="1831623"/>
              <a:ext cx="1311122" cy="40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Bodem</a:t>
              </a:r>
              <a:endParaRPr lang="nl-BE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D863FE-4199-4353-97DF-DCFD41745452}"/>
                </a:ext>
              </a:extLst>
            </p:cNvPr>
            <p:cNvSpPr txBox="1"/>
            <p:nvPr/>
          </p:nvSpPr>
          <p:spPr>
            <a:xfrm>
              <a:off x="2456589" y="2211815"/>
              <a:ext cx="1934325" cy="312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Use case data leveranciers</a:t>
              </a:r>
              <a:endParaRPr lang="nl-BE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A009D2-E9CC-485F-813F-9D6686817249}"/>
                </a:ext>
              </a:extLst>
            </p:cNvPr>
            <p:cNvSpPr txBox="1"/>
            <p:nvPr/>
          </p:nvSpPr>
          <p:spPr>
            <a:xfrm>
              <a:off x="4903885" y="2215067"/>
              <a:ext cx="1845763" cy="312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Use case data gebruiker</a:t>
              </a:r>
              <a:endParaRPr lang="nl-BE" sz="800" dirty="0"/>
            </a:p>
          </p:txBody>
        </p:sp>
      </p:grpSp>
      <p:sp>
        <p:nvSpPr>
          <p:cNvPr id="26" name="Google Shape;242;g71eeb774cb_0_278">
            <a:extLst>
              <a:ext uri="{FF2B5EF4-FFF2-40B4-BE49-F238E27FC236}">
                <a16:creationId xmlns:a16="http://schemas.microsoft.com/office/drawing/2014/main" id="{B1C89FEC-67D9-4195-A4F0-80C21D6DFD5B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Vragen bij de flipchart</a:t>
            </a:r>
          </a:p>
        </p:txBody>
      </p:sp>
    </p:spTree>
    <p:extLst>
      <p:ext uri="{BB962C8B-B14F-4D97-AF65-F5344CB8AC3E}">
        <p14:creationId xmlns:p14="http://schemas.microsoft.com/office/powerpoint/2010/main" val="3339987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8683AB6-35E0-4333-BDE8-DE7378252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None/>
            </a:pPr>
            <a:r>
              <a:rPr lang="nl-NL" i="1" dirty="0">
                <a:latin typeface="FlandersArtSans-Regular"/>
              </a:rPr>
              <a:t>"A specific situation in which a product or service could potentially be used."</a:t>
            </a:r>
            <a:endParaRPr lang="nl-NL" dirty="0">
              <a:latin typeface="FlandersArtSans-Regular"/>
            </a:endParaRPr>
          </a:p>
          <a:p>
            <a:pPr algn="ctr">
              <a:buNone/>
            </a:pPr>
            <a:endParaRPr lang="nl-NL" i="1" dirty="0">
              <a:latin typeface="FlandersArtSans-Regular"/>
            </a:endParaRPr>
          </a:p>
          <a:p>
            <a:pPr algn="ctr">
              <a:buNone/>
            </a:pPr>
            <a:endParaRPr lang="nl-NL" i="1" dirty="0">
              <a:latin typeface="FlandersArtSans-Regular"/>
            </a:endParaRPr>
          </a:p>
          <a:p>
            <a:pPr algn="ctr">
              <a:buNone/>
            </a:pPr>
            <a:endParaRPr lang="nl-NL" i="1" dirty="0">
              <a:latin typeface="FlandersArtSans-Regular"/>
            </a:endParaRPr>
          </a:p>
          <a:p>
            <a:pPr algn="ctr">
              <a:buNone/>
            </a:pPr>
            <a:endParaRPr lang="nl-NL" i="1" dirty="0">
              <a:latin typeface="FlandersArtSans-Regular"/>
            </a:endParaRPr>
          </a:p>
          <a:p>
            <a:pPr algn="ctr">
              <a:buNone/>
            </a:pPr>
            <a:r>
              <a:rPr lang="nl-NL" dirty="0">
                <a:latin typeface="FlandersArtSans-Regular"/>
              </a:rPr>
              <a:t>Een </a:t>
            </a:r>
            <a:r>
              <a:rPr lang="nl-NL">
                <a:highlight>
                  <a:srgbClr val="FFFF00"/>
                </a:highlight>
                <a:latin typeface="FlandersArtSans-Regular"/>
              </a:rPr>
              <a:t>specifieke situatie voor data-uitwisseling</a:t>
            </a:r>
            <a:r>
              <a:rPr lang="nl-NL">
                <a:latin typeface="FlandersArtSans-Regular"/>
              </a:rPr>
              <a:t> </a:t>
            </a:r>
            <a:r>
              <a:rPr lang="nl-NL" dirty="0">
                <a:latin typeface="FlandersArtSans-Regular"/>
              </a:rPr>
              <a:t>waarvoor het</a:t>
            </a:r>
            <a:br>
              <a:rPr lang="nl-NL" dirty="0">
                <a:latin typeface="FlandersArtSans-Regular"/>
              </a:rPr>
            </a:br>
            <a:r>
              <a:rPr lang="nl-NL" dirty="0">
                <a:latin typeface="FlandersArtSans-Regular"/>
              </a:rPr>
              <a:t> datamodel Bodem </a:t>
            </a:r>
            <a:r>
              <a:rPr lang="nl-NL">
                <a:latin typeface="FlandersArtSans-Regular"/>
              </a:rPr>
              <a:t>en Ondergrond </a:t>
            </a:r>
            <a:r>
              <a:rPr lang="nl-NL" dirty="0">
                <a:latin typeface="FlandersArtSans-Regular"/>
              </a:rPr>
              <a:t>gebruikt kan worden.</a:t>
            </a:r>
          </a:p>
          <a:p>
            <a:pPr marL="102870" indent="0">
              <a:buNone/>
            </a:pPr>
            <a:endParaRPr lang="nl-NL" dirty="0">
              <a:latin typeface="FlandersArtSans-Regular"/>
            </a:endParaRPr>
          </a:p>
        </p:txBody>
      </p:sp>
      <p:pic>
        <p:nvPicPr>
          <p:cNvPr id="10" name="Afbeelding 10" descr="Afbeelding met tekening&#10;&#10;Beschrijving is gegenereerd met zeer hoge betrouwbaarheid">
            <a:extLst>
              <a:ext uri="{FF2B5EF4-FFF2-40B4-BE49-F238E27FC236}">
                <a16:creationId xmlns:a16="http://schemas.microsoft.com/office/drawing/2014/main" id="{0114FF5B-6ADE-4E01-80F4-9E54DEF9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671" y="2339254"/>
            <a:ext cx="561975" cy="1019175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48CB3DF0-F042-44C8-8FE5-868B2AD04CF0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Wat is een use case?</a:t>
            </a:r>
          </a:p>
        </p:txBody>
      </p:sp>
    </p:spTree>
    <p:extLst>
      <p:ext uri="{BB962C8B-B14F-4D97-AF65-F5344CB8AC3E}">
        <p14:creationId xmlns:p14="http://schemas.microsoft.com/office/powerpoint/2010/main" val="1172894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7D8AF4BC-118D-42FA-B753-7F009B769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8" t="38824" r="72426" b="27059"/>
          <a:stretch/>
        </p:blipFill>
        <p:spPr>
          <a:xfrm>
            <a:off x="5524374" y="1011892"/>
            <a:ext cx="2922495" cy="15598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C6616B-5754-4753-B70A-BF1265CD1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8" t="41960" r="72426" b="23922"/>
          <a:stretch/>
        </p:blipFill>
        <p:spPr>
          <a:xfrm>
            <a:off x="5524373" y="2877769"/>
            <a:ext cx="2922495" cy="1559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0A872D-F177-4D1E-BD87-16F8480B02F6}"/>
              </a:ext>
            </a:extLst>
          </p:cNvPr>
          <p:cNvSpPr txBox="1"/>
          <p:nvPr/>
        </p:nvSpPr>
        <p:spPr>
          <a:xfrm>
            <a:off x="628649" y="1344981"/>
            <a:ext cx="45966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200" dirty="0">
                <a:latin typeface="FlandersArtSans-Regular" panose="020B0604020202020204" charset="0"/>
              </a:rPr>
              <a:t>Per deelnemer vragen </a:t>
            </a:r>
            <a:r>
              <a:rPr lang="nl-BE" sz="2200">
                <a:latin typeface="FlandersArtSans-Regular" panose="020B0604020202020204" charset="0"/>
              </a:rPr>
              <a:t>wij om de belangrijkste </a:t>
            </a:r>
            <a:r>
              <a:rPr lang="nl-BE" sz="2200" dirty="0">
                <a:latin typeface="FlandersArtSans-Regular" panose="020B0604020202020204" charset="0"/>
              </a:rPr>
              <a:t>use cases aan te duiden.</a:t>
            </a:r>
          </a:p>
          <a:p>
            <a:pPr marL="457200" indent="-457200">
              <a:buFont typeface="+mj-lt"/>
              <a:buAutoNum type="arabicPeriod"/>
            </a:pPr>
            <a:endParaRPr lang="nl-BE" sz="1600" dirty="0">
              <a:solidFill>
                <a:schemeClr val="tx1">
                  <a:lumMod val="60000"/>
                  <a:lumOff val="40000"/>
                </a:schemeClr>
              </a:solidFill>
              <a:latin typeface="FlandersArtSans-Regula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Drietal use </a:t>
            </a:r>
            <a:r>
              <a:rPr lang="nl-BE" sz="200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cases per </a:t>
            </a:r>
            <a:r>
              <a:rPr lang="nl-BE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thema’s die voor jou het </a:t>
            </a:r>
            <a:r>
              <a:rPr lang="nl-BE" sz="200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belangrijkst zijn.</a:t>
            </a:r>
            <a:endParaRPr lang="nl-BE" sz="2000" dirty="0">
              <a:solidFill>
                <a:schemeClr val="tx1">
                  <a:lumMod val="60000"/>
                  <a:lumOff val="40000"/>
                </a:schemeClr>
              </a:solidFill>
              <a:latin typeface="FlandersArtSans-Regula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Klik op een post-it en vervolgens op </a:t>
            </a:r>
            <a:r>
              <a:rPr lang="nl-BE" sz="200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het hart-icoon.</a:t>
            </a:r>
            <a:endParaRPr lang="nl-BE" sz="2000" dirty="0">
              <a:solidFill>
                <a:schemeClr val="tx1">
                  <a:lumMod val="60000"/>
                  <a:lumOff val="40000"/>
                </a:schemeClr>
              </a:solidFill>
              <a:latin typeface="FlandersArtSans-Regular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80097D-3E6A-4116-B58E-8894E848B5B9}"/>
              </a:ext>
            </a:extLst>
          </p:cNvPr>
          <p:cNvSpPr/>
          <p:nvPr/>
        </p:nvSpPr>
        <p:spPr>
          <a:xfrm>
            <a:off x="7346451" y="1169992"/>
            <a:ext cx="181536" cy="147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BDDE6A-47DF-4EDD-929D-56F4A3105B9E}"/>
              </a:ext>
            </a:extLst>
          </p:cNvPr>
          <p:cNvSpPr/>
          <p:nvPr/>
        </p:nvSpPr>
        <p:spPr>
          <a:xfrm>
            <a:off x="5773146" y="3872851"/>
            <a:ext cx="342900" cy="26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Google Shape;242;g71eeb774cb_0_278">
            <a:extLst>
              <a:ext uri="{FF2B5EF4-FFF2-40B4-BE49-F238E27FC236}">
                <a16:creationId xmlns:a16="http://schemas.microsoft.com/office/drawing/2014/main" id="{5023E2F0-81FF-448C-A7CF-5556D28A65B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Scope aflijnen</a:t>
            </a:r>
          </a:p>
        </p:txBody>
      </p:sp>
    </p:spTree>
    <p:extLst>
      <p:ext uri="{BB962C8B-B14F-4D97-AF65-F5344CB8AC3E}">
        <p14:creationId xmlns:p14="http://schemas.microsoft.com/office/powerpoint/2010/main" val="475405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 descr="Afbeelding met ketting, tafel, mobiele telefoon, telefoon&#10;&#10;Beschrijving is gegenereerd met zeer hoge betrouwbaarheid">
            <a:extLst>
              <a:ext uri="{FF2B5EF4-FFF2-40B4-BE49-F238E27FC236}">
                <a16:creationId xmlns:a16="http://schemas.microsoft.com/office/drawing/2014/main" id="{0B9E4217-DE21-4AB8-9CC3-7550CAF7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7" y="0"/>
            <a:ext cx="8863093" cy="51435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E2DA8EA3-1D2B-4F26-83F7-B9983E08AE9C}"/>
              </a:ext>
            </a:extLst>
          </p:cNvPr>
          <p:cNvSpPr/>
          <p:nvPr/>
        </p:nvSpPr>
        <p:spPr>
          <a:xfrm>
            <a:off x="191791" y="2744167"/>
            <a:ext cx="2702515" cy="619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>
                <a:solidFill>
                  <a:schemeClr val="tx1"/>
                </a:solidFill>
                <a:cs typeface="Arial"/>
              </a:rPr>
              <a:t>Tijd voor actie!</a:t>
            </a:r>
          </a:p>
        </p:txBody>
      </p:sp>
    </p:spTree>
    <p:extLst>
      <p:ext uri="{BB962C8B-B14F-4D97-AF65-F5344CB8AC3E}">
        <p14:creationId xmlns:p14="http://schemas.microsoft.com/office/powerpoint/2010/main" val="55775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Aanleiding en context</a:t>
            </a:r>
            <a:endParaRPr lang="nl-NL">
              <a:solidFill>
                <a:schemeClr val="accent6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Marleen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Vandamme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Databank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Ondergrond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Vlaanderen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7626EFE-F012-49A8-B625-9E91790C0110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2760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65D5A9-C875-463B-B333-2829F00ACEB3}"/>
              </a:ext>
            </a:extLst>
          </p:cNvPr>
          <p:cNvSpPr txBox="1"/>
          <p:nvPr/>
        </p:nvSpPr>
        <p:spPr>
          <a:xfrm>
            <a:off x="457800" y="1166436"/>
            <a:ext cx="822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hlinkClick r:id="rId2"/>
              </a:rPr>
              <a:t>https://app.klaxoon.com/participate/brainstorm/DKWSAHV</a:t>
            </a:r>
            <a:endParaRPr lang="nl-BE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CE306-BD3E-4F9F-B20B-EE6456677162}"/>
              </a:ext>
            </a:extLst>
          </p:cNvPr>
          <p:cNvSpPr txBox="1"/>
          <p:nvPr/>
        </p:nvSpPr>
        <p:spPr>
          <a:xfrm>
            <a:off x="457801" y="2292723"/>
            <a:ext cx="3650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1800" dirty="0">
                <a:latin typeface="FlandersArtSans-Regular" panose="020B0604020202020204" charset="0"/>
              </a:rPr>
              <a:t>Klik op bovenstaande link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1800" dirty="0">
                <a:latin typeface="FlandersArtSans-Regular" panose="020B0604020202020204" charset="0"/>
              </a:rPr>
              <a:t>Kies een nickname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1800" dirty="0">
                <a:latin typeface="FlandersArtSans-Regular" panose="020B0604020202020204" charset="0"/>
              </a:rPr>
              <a:t>Klik op “JOIN”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1800" dirty="0">
                <a:latin typeface="FlandersArtSans-Regular" panose="020B0604020202020204" charset="0"/>
              </a:rPr>
              <a:t>Klik op “IDEA” voor het toevoegen van een post-it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83973-180D-4A6E-AC14-48B3CED54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7" t="41177" r="80515" b="34902"/>
          <a:stretch/>
        </p:blipFill>
        <p:spPr>
          <a:xfrm>
            <a:off x="3627344" y="1695337"/>
            <a:ext cx="1889312" cy="151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B7116-2809-47C4-89FE-B6E6E616CB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7" t="34593" r="77132" b="11553"/>
          <a:stretch/>
        </p:blipFill>
        <p:spPr>
          <a:xfrm>
            <a:off x="5764402" y="2754388"/>
            <a:ext cx="2712944" cy="21535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C4361A-7C5F-4200-8388-B1A58F6276AC}"/>
              </a:ext>
            </a:extLst>
          </p:cNvPr>
          <p:cNvSpPr/>
          <p:nvPr/>
        </p:nvSpPr>
        <p:spPr>
          <a:xfrm>
            <a:off x="6945406" y="4524935"/>
            <a:ext cx="416859" cy="356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78C5D-8855-40D9-8158-1C687EBB56A9}"/>
              </a:ext>
            </a:extLst>
          </p:cNvPr>
          <p:cNvSpPr/>
          <p:nvPr/>
        </p:nvSpPr>
        <p:spPr>
          <a:xfrm>
            <a:off x="3627344" y="2131359"/>
            <a:ext cx="1889312" cy="62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Google Shape;242;g71eeb774cb_0_278">
            <a:extLst>
              <a:ext uri="{FF2B5EF4-FFF2-40B4-BE49-F238E27FC236}">
                <a16:creationId xmlns:a16="http://schemas.microsoft.com/office/drawing/2014/main" id="{0294FFBD-0F2A-40AA-97D0-CBC210E7588F}"/>
              </a:ext>
            </a:extLst>
          </p:cNvPr>
          <p:cNvSpPr txBox="1">
            <a:spLocks/>
          </p:cNvSpPr>
          <p:nvPr/>
        </p:nvSpPr>
        <p:spPr>
          <a:xfrm>
            <a:off x="457800" y="262200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Hoe connecteren op Klaxoon?</a:t>
            </a:r>
          </a:p>
        </p:txBody>
      </p:sp>
    </p:spTree>
    <p:extLst>
      <p:ext uri="{BB962C8B-B14F-4D97-AF65-F5344CB8AC3E}">
        <p14:creationId xmlns:p14="http://schemas.microsoft.com/office/powerpoint/2010/main" val="1381697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 descr="Afbeelding met binnen, zitten, kop, koffie&#10;&#10;Beschrijving is gegenereerd met zeer hoge betrouwbaarheid">
            <a:extLst>
              <a:ext uri="{FF2B5EF4-FFF2-40B4-BE49-F238E27FC236}">
                <a16:creationId xmlns:a16="http://schemas.microsoft.com/office/drawing/2014/main" id="{8C1CE5FE-89AB-48B4-9B71-353A5A0D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79" y="-3955"/>
            <a:ext cx="8843721" cy="516109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03E812F-EF7A-457D-A77E-9853BCF63B80}"/>
              </a:ext>
            </a:extLst>
          </p:cNvPr>
          <p:cNvSpPr/>
          <p:nvPr/>
        </p:nvSpPr>
        <p:spPr>
          <a:xfrm>
            <a:off x="191791" y="2744167"/>
            <a:ext cx="2702515" cy="619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>
                <a:solidFill>
                  <a:schemeClr val="tx1"/>
                </a:solidFill>
                <a:cs typeface="Arial"/>
              </a:rPr>
              <a:t>Pauze!</a:t>
            </a:r>
          </a:p>
        </p:txBody>
      </p:sp>
    </p:spTree>
    <p:extLst>
      <p:ext uri="{BB962C8B-B14F-4D97-AF65-F5344CB8AC3E}">
        <p14:creationId xmlns:p14="http://schemas.microsoft.com/office/powerpoint/2010/main" val="223791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Scope aflijnen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DEC6FA8-ADC6-4444-9B0E-7469766E6FD1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0983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pPr marL="102870" indent="0">
              <a:buNone/>
            </a:pPr>
            <a:r>
              <a:rPr lang="nl-NL">
                <a:latin typeface="FlandersArtSans-Regular"/>
              </a:rPr>
              <a:t>De facilitators stellen kort per thema de belangrijkste bevindingen voor.</a:t>
            </a:r>
            <a:br>
              <a:rPr lang="nl-NL">
                <a:latin typeface="FlandersArtSans-Regular"/>
              </a:rPr>
            </a:br>
            <a:br>
              <a:rPr lang="nl-NL">
                <a:latin typeface="FlandersArtSans-Regular"/>
              </a:rPr>
            </a:br>
            <a:r>
              <a:rPr lang="nl-NL">
                <a:latin typeface="FlandersArtSans-Regular"/>
              </a:rPr>
              <a:t>Geef gerust feedback</a:t>
            </a:r>
          </a:p>
          <a:p>
            <a:pPr marL="102870" indent="0">
              <a:buNone/>
            </a:pPr>
            <a:r>
              <a:rPr lang="nl-NL">
                <a:latin typeface="FlandersArtSans-Regular"/>
              </a:rPr>
              <a:t>via de chat of</a:t>
            </a:r>
            <a:br>
              <a:rPr lang="nl-NL">
                <a:latin typeface="FlandersArtSans-Regular"/>
              </a:rPr>
            </a:br>
            <a:r>
              <a:rPr lang="nl-NL">
                <a:latin typeface="FlandersArtSans-Regular"/>
              </a:rPr>
              <a:t>gebruik het handje.</a:t>
            </a:r>
            <a:endParaRPr lang="nl-NL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Plenaire bespreking use cases</a:t>
            </a:r>
          </a:p>
        </p:txBody>
      </p:sp>
      <p:pic>
        <p:nvPicPr>
          <p:cNvPr id="8" name="Afbeelding 4" descr="Afbeelding met klein, vasthouden, jong, afstands-&#10;&#10;Beschrijving is gegenereerd met zeer hoge betrouwbaarheid">
            <a:extLst>
              <a:ext uri="{FF2B5EF4-FFF2-40B4-BE49-F238E27FC236}">
                <a16:creationId xmlns:a16="http://schemas.microsoft.com/office/drawing/2014/main" id="{AD110F3E-378E-4D15-97C4-51140328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454" y="2041481"/>
            <a:ext cx="4218146" cy="22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59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Volgende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stappen</a:t>
            </a:r>
            <a:endParaRPr lang="nl-NL" err="1">
              <a:solidFill>
                <a:schemeClr val="accent6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7024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75;p4">
            <a:extLst>
              <a:ext uri="{FF2B5EF4-FFF2-40B4-BE49-F238E27FC236}">
                <a16:creationId xmlns:a16="http://schemas.microsoft.com/office/drawing/2014/main" id="{82DD1AA4-7B61-4F8B-A039-1486CC251BA7}"/>
              </a:ext>
            </a:extLst>
          </p:cNvPr>
          <p:cNvGrpSpPr/>
          <p:nvPr/>
        </p:nvGrpSpPr>
        <p:grpSpPr>
          <a:xfrm>
            <a:off x="642149" y="1369556"/>
            <a:ext cx="478303" cy="478303"/>
            <a:chOff x="4640263" y="1219200"/>
            <a:chExt cx="123825" cy="123825"/>
          </a:xfrm>
          <a:solidFill>
            <a:schemeClr val="tx1"/>
          </a:solidFill>
        </p:grpSpPr>
        <p:sp>
          <p:nvSpPr>
            <p:cNvPr id="5" name="Google Shape;176;p4">
              <a:extLst>
                <a:ext uri="{FF2B5EF4-FFF2-40B4-BE49-F238E27FC236}">
                  <a16:creationId xmlns:a16="http://schemas.microsoft.com/office/drawing/2014/main" id="{ABCB4678-73BC-4B35-B4DA-2B3E895AAB16}"/>
                </a:ext>
              </a:extLst>
            </p:cNvPr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77;p4">
              <a:extLst>
                <a:ext uri="{FF2B5EF4-FFF2-40B4-BE49-F238E27FC236}">
                  <a16:creationId xmlns:a16="http://schemas.microsoft.com/office/drawing/2014/main" id="{CFA338A5-D272-4ED9-9C44-2B2CFDD1AA85}"/>
                </a:ext>
              </a:extLst>
            </p:cNvPr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78;p4">
              <a:extLst>
                <a:ext uri="{FF2B5EF4-FFF2-40B4-BE49-F238E27FC236}">
                  <a16:creationId xmlns:a16="http://schemas.microsoft.com/office/drawing/2014/main" id="{393CD820-7908-4EEE-9293-73F964D68C8C}"/>
                </a:ext>
              </a:extLst>
            </p:cNvPr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79;p4">
              <a:extLst>
                <a:ext uri="{FF2B5EF4-FFF2-40B4-BE49-F238E27FC236}">
                  <a16:creationId xmlns:a16="http://schemas.microsoft.com/office/drawing/2014/main" id="{1404970E-14D6-490B-8945-D868E0E2CA31}"/>
                </a:ext>
              </a:extLst>
            </p:cNvPr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0;p4">
              <a:extLst>
                <a:ext uri="{FF2B5EF4-FFF2-40B4-BE49-F238E27FC236}">
                  <a16:creationId xmlns:a16="http://schemas.microsoft.com/office/drawing/2014/main" id="{57F498F5-6DCD-4983-B1DD-E21D7F6F7DC9}"/>
                </a:ext>
              </a:extLst>
            </p:cNvPr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773;p7">
            <a:extLst>
              <a:ext uri="{FF2B5EF4-FFF2-40B4-BE49-F238E27FC236}">
                <a16:creationId xmlns:a16="http://schemas.microsoft.com/office/drawing/2014/main" id="{F6358878-0DF8-48EC-98F1-930DA350A586}"/>
              </a:ext>
            </a:extLst>
          </p:cNvPr>
          <p:cNvGrpSpPr/>
          <p:nvPr/>
        </p:nvGrpSpPr>
        <p:grpSpPr>
          <a:xfrm>
            <a:off x="630320" y="1990372"/>
            <a:ext cx="470606" cy="478323"/>
            <a:chOff x="6215424" y="4028218"/>
            <a:chExt cx="202814" cy="206140"/>
          </a:xfrm>
          <a:solidFill>
            <a:schemeClr val="tx1"/>
          </a:solidFill>
        </p:grpSpPr>
        <p:sp>
          <p:nvSpPr>
            <p:cNvPr id="11" name="Google Shape;774;p7">
              <a:extLst>
                <a:ext uri="{FF2B5EF4-FFF2-40B4-BE49-F238E27FC236}">
                  <a16:creationId xmlns:a16="http://schemas.microsoft.com/office/drawing/2014/main" id="{C5D49050-3035-46FC-8BF6-14FFD81F26B5}"/>
                </a:ext>
              </a:extLst>
            </p:cNvPr>
            <p:cNvSpPr/>
            <p:nvPr/>
          </p:nvSpPr>
          <p:spPr>
            <a:xfrm>
              <a:off x="6251997" y="4071442"/>
              <a:ext cx="86446" cy="665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75;p7">
              <a:extLst>
                <a:ext uri="{FF2B5EF4-FFF2-40B4-BE49-F238E27FC236}">
                  <a16:creationId xmlns:a16="http://schemas.microsoft.com/office/drawing/2014/main" id="{EC9BB6B8-73F3-4D13-8021-DA9AD9058AB6}"/>
                </a:ext>
              </a:extLst>
            </p:cNvPr>
            <p:cNvSpPr/>
            <p:nvPr/>
          </p:nvSpPr>
          <p:spPr>
            <a:xfrm>
              <a:off x="6251997" y="4108014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76;p7">
              <a:extLst>
                <a:ext uri="{FF2B5EF4-FFF2-40B4-BE49-F238E27FC236}">
                  <a16:creationId xmlns:a16="http://schemas.microsoft.com/office/drawing/2014/main" id="{949F4000-8E25-4AA7-A319-4120A5A7AC4D}"/>
                </a:ext>
              </a:extLst>
            </p:cNvPr>
            <p:cNvSpPr/>
            <p:nvPr/>
          </p:nvSpPr>
          <p:spPr>
            <a:xfrm>
              <a:off x="6251997" y="4144589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77;p7">
              <a:extLst>
                <a:ext uri="{FF2B5EF4-FFF2-40B4-BE49-F238E27FC236}">
                  <a16:creationId xmlns:a16="http://schemas.microsoft.com/office/drawing/2014/main" id="{BA153224-7674-4831-911D-8314D9E5AB62}"/>
                </a:ext>
              </a:extLst>
            </p:cNvPr>
            <p:cNvSpPr/>
            <p:nvPr/>
          </p:nvSpPr>
          <p:spPr>
            <a:xfrm>
              <a:off x="6251997" y="4181161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78;p7">
              <a:extLst>
                <a:ext uri="{FF2B5EF4-FFF2-40B4-BE49-F238E27FC236}">
                  <a16:creationId xmlns:a16="http://schemas.microsoft.com/office/drawing/2014/main" id="{3ED781C2-A270-4953-849F-755A3E6C20F1}"/>
                </a:ext>
              </a:extLst>
            </p:cNvPr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375;p5">
            <a:extLst>
              <a:ext uri="{FF2B5EF4-FFF2-40B4-BE49-F238E27FC236}">
                <a16:creationId xmlns:a16="http://schemas.microsoft.com/office/drawing/2014/main" id="{3DDBB73E-C526-4712-923D-A5AE4BFC8098}"/>
              </a:ext>
            </a:extLst>
          </p:cNvPr>
          <p:cNvGrpSpPr/>
          <p:nvPr/>
        </p:nvGrpSpPr>
        <p:grpSpPr>
          <a:xfrm>
            <a:off x="641339" y="3229195"/>
            <a:ext cx="479113" cy="478543"/>
            <a:chOff x="4148138" y="53975"/>
            <a:chExt cx="1335087" cy="1333500"/>
          </a:xfrm>
          <a:solidFill>
            <a:schemeClr val="tx1"/>
          </a:solidFill>
        </p:grpSpPr>
        <p:sp>
          <p:nvSpPr>
            <p:cNvPr id="17" name="Google Shape;376;p5">
              <a:extLst>
                <a:ext uri="{FF2B5EF4-FFF2-40B4-BE49-F238E27FC236}">
                  <a16:creationId xmlns:a16="http://schemas.microsoft.com/office/drawing/2014/main" id="{5DAC262D-04BF-489D-8CB4-3F3F92F988C6}"/>
                </a:ext>
              </a:extLst>
            </p:cNvPr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77;p5">
              <a:extLst>
                <a:ext uri="{FF2B5EF4-FFF2-40B4-BE49-F238E27FC236}">
                  <a16:creationId xmlns:a16="http://schemas.microsoft.com/office/drawing/2014/main" id="{38994763-A805-4126-A7CD-52ECCA0D420C}"/>
                </a:ext>
              </a:extLst>
            </p:cNvPr>
            <p:cNvSpPr/>
            <p:nvPr/>
          </p:nvSpPr>
          <p:spPr>
            <a:xfrm>
              <a:off x="4148138" y="53975"/>
              <a:ext cx="1335087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290;p9">
            <a:extLst>
              <a:ext uri="{FF2B5EF4-FFF2-40B4-BE49-F238E27FC236}">
                <a16:creationId xmlns:a16="http://schemas.microsoft.com/office/drawing/2014/main" id="{0861F39C-D008-4B81-91E8-6D94DCB9BF09}"/>
              </a:ext>
            </a:extLst>
          </p:cNvPr>
          <p:cNvGrpSpPr/>
          <p:nvPr/>
        </p:nvGrpSpPr>
        <p:grpSpPr>
          <a:xfrm>
            <a:off x="630332" y="3855458"/>
            <a:ext cx="471654" cy="471654"/>
            <a:chOff x="4287838" y="1854201"/>
            <a:chExt cx="149225" cy="149225"/>
          </a:xfrm>
          <a:solidFill>
            <a:schemeClr val="tx1"/>
          </a:solidFill>
        </p:grpSpPr>
        <p:sp>
          <p:nvSpPr>
            <p:cNvPr id="20" name="Google Shape;1291;p9">
              <a:extLst>
                <a:ext uri="{FF2B5EF4-FFF2-40B4-BE49-F238E27FC236}">
                  <a16:creationId xmlns:a16="http://schemas.microsoft.com/office/drawing/2014/main" id="{2F1B47E3-099D-4611-9FE0-8E7D6FFBF456}"/>
                </a:ext>
              </a:extLst>
            </p:cNvPr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1292;p9">
              <a:extLst>
                <a:ext uri="{FF2B5EF4-FFF2-40B4-BE49-F238E27FC236}">
                  <a16:creationId xmlns:a16="http://schemas.microsoft.com/office/drawing/2014/main" id="{9D80B98A-8135-4F08-A834-62FB02FE311D}"/>
                </a:ext>
              </a:extLst>
            </p:cNvPr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cxnSp>
          <p:nvCxnSpPr>
            <p:cNvPr id="22" name="Google Shape;1293;p9">
              <a:extLst>
                <a:ext uri="{FF2B5EF4-FFF2-40B4-BE49-F238E27FC236}">
                  <a16:creationId xmlns:a16="http://schemas.microsoft.com/office/drawing/2014/main" id="{34F855A4-DA0D-4872-82C5-B21ABF3DF73A}"/>
                </a:ext>
              </a:extLst>
            </p:cNvPr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23" name="Google Shape;1294;p9">
              <a:extLst>
                <a:ext uri="{FF2B5EF4-FFF2-40B4-BE49-F238E27FC236}">
                  <a16:creationId xmlns:a16="http://schemas.microsoft.com/office/drawing/2014/main" id="{1C677661-7EB6-40A5-A860-563ECFAA921A}"/>
                </a:ext>
              </a:extLst>
            </p:cNvPr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9;p3">
            <a:extLst>
              <a:ext uri="{FF2B5EF4-FFF2-40B4-BE49-F238E27FC236}">
                <a16:creationId xmlns:a16="http://schemas.microsoft.com/office/drawing/2014/main" id="{F9075DE3-64AA-4C15-BE13-0E3096969496}"/>
              </a:ext>
            </a:extLst>
          </p:cNvPr>
          <p:cNvSpPr/>
          <p:nvPr/>
        </p:nvSpPr>
        <p:spPr>
          <a:xfrm>
            <a:off x="628651" y="2613201"/>
            <a:ext cx="471488" cy="471488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F9383F-7FEE-462B-9AE9-BC582B77C86C}"/>
              </a:ext>
            </a:extLst>
          </p:cNvPr>
          <p:cNvSpPr txBox="1"/>
          <p:nvPr/>
        </p:nvSpPr>
        <p:spPr>
          <a:xfrm>
            <a:off x="1267623" y="1454818"/>
            <a:ext cx="4706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Verwerken van alle input uit de business werkgroep.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AF7AC-B6FC-4754-8BAA-C91CE6D1FEC5}"/>
              </a:ext>
            </a:extLst>
          </p:cNvPr>
          <p:cNvSpPr txBox="1"/>
          <p:nvPr/>
        </p:nvSpPr>
        <p:spPr>
          <a:xfrm>
            <a:off x="1267622" y="2038835"/>
            <a:ext cx="6768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Rondsturen van een verslag van deze werkgroep. Feedback is zeker welkom!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598381-F1FD-4B77-BC41-34FABD4AE70A}"/>
              </a:ext>
            </a:extLst>
          </p:cNvPr>
          <p:cNvSpPr txBox="1"/>
          <p:nvPr/>
        </p:nvSpPr>
        <p:spPr>
          <a:xfrm>
            <a:off x="1267621" y="2664279"/>
            <a:ext cx="6707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Onderzoeken waar we reeds kunnen aligneren met bestaande standaarden.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BCDD91-1AB3-4208-918C-DC478057FD8A}"/>
              </a:ext>
            </a:extLst>
          </p:cNvPr>
          <p:cNvSpPr txBox="1"/>
          <p:nvPr/>
        </p:nvSpPr>
        <p:spPr>
          <a:xfrm>
            <a:off x="1267620" y="3289723"/>
            <a:ext cx="599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Eerste versie van een semantisch model ontwerpen (sneuvelmodel).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34EFBC-5B19-4FF6-834B-638A714AAF74}"/>
              </a:ext>
            </a:extLst>
          </p:cNvPr>
          <p:cNvSpPr txBox="1"/>
          <p:nvPr/>
        </p:nvSpPr>
        <p:spPr>
          <a:xfrm>
            <a:off x="1267619" y="3915167"/>
            <a:ext cx="279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Use cases op GitHub plaatsen.</a:t>
            </a:r>
          </a:p>
        </p:txBody>
      </p:sp>
      <p:sp>
        <p:nvSpPr>
          <p:cNvPr id="32" name="Google Shape;242;g71eeb774cb_0_278">
            <a:extLst>
              <a:ext uri="{FF2B5EF4-FFF2-40B4-BE49-F238E27FC236}">
                <a16:creationId xmlns:a16="http://schemas.microsoft.com/office/drawing/2014/main" id="{EFAD90D2-D75F-42E7-AE74-A3F3E9D4458A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Volgende stappen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3F511-3C19-46C5-9830-DD0AD82472D0}"/>
              </a:ext>
            </a:extLst>
          </p:cNvPr>
          <p:cNvSpPr/>
          <p:nvPr/>
        </p:nvSpPr>
        <p:spPr>
          <a:xfrm>
            <a:off x="565138" y="4351865"/>
            <a:ext cx="1314461" cy="601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50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8;p63">
            <a:extLst>
              <a:ext uri="{FF2B5EF4-FFF2-40B4-BE49-F238E27FC236}">
                <a16:creationId xmlns:a16="http://schemas.microsoft.com/office/drawing/2014/main" id="{BB89DDDD-A754-48B6-9247-E79E86F34C3F}"/>
              </a:ext>
            </a:extLst>
          </p:cNvPr>
          <p:cNvSpPr txBox="1"/>
          <p:nvPr/>
        </p:nvSpPr>
        <p:spPr>
          <a:xfrm>
            <a:off x="628651" y="1346447"/>
            <a:ext cx="3766123" cy="3005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80;p3">
            <a:extLst>
              <a:ext uri="{FF2B5EF4-FFF2-40B4-BE49-F238E27FC236}">
                <a16:creationId xmlns:a16="http://schemas.microsoft.com/office/drawing/2014/main" id="{DAC21DEA-7238-40C4-991D-41CDFB049110}"/>
              </a:ext>
            </a:extLst>
          </p:cNvPr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9D418E-2E9D-41B3-9CD9-DA795D084D24}"/>
              </a:ext>
            </a:extLst>
          </p:cNvPr>
          <p:cNvSpPr txBox="1"/>
          <p:nvPr/>
        </p:nvSpPr>
        <p:spPr>
          <a:xfrm>
            <a:off x="834191" y="2439483"/>
            <a:ext cx="35605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tx1"/>
                </a:solidFill>
                <a:latin typeface="FlandersArtSans-Regular" panose="020B0604020202020204" charset="0"/>
              </a:rPr>
              <a:t>Feedback kan gegeven worden via mail naar onderstaande contacten: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FlandersArtSans-Regular" panose="020B0604020202020204" charset="0"/>
                <a:hlinkClick r:id="rId2"/>
              </a:rPr>
              <a:t>Dimitri.schepers@vlaanderen.be</a:t>
            </a:r>
            <a:endParaRPr lang="nl-BE" dirty="0">
              <a:solidFill>
                <a:schemeClr val="tx1"/>
              </a:solidFill>
              <a:latin typeface="FlandersArtSans-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FlandersArtSans-Regular" panose="020B0604020202020204" charset="0"/>
                <a:hlinkClick r:id="rId3"/>
              </a:rPr>
              <a:t>Anthony.vanheymbeeck@vlaanderen.be</a:t>
            </a:r>
            <a:endParaRPr lang="nl-BE" dirty="0">
              <a:solidFill>
                <a:schemeClr val="tx1"/>
              </a:solidFill>
              <a:latin typeface="FlandersArtSans-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600" dirty="0">
              <a:solidFill>
                <a:schemeClr val="tx1"/>
              </a:solidFill>
              <a:latin typeface="FlandersArtSans-Regular" panose="020B0604020202020204" charset="0"/>
            </a:endParaRPr>
          </a:p>
        </p:txBody>
      </p:sp>
      <p:sp>
        <p:nvSpPr>
          <p:cNvPr id="17" name="Google Shape;608;p63">
            <a:extLst>
              <a:ext uri="{FF2B5EF4-FFF2-40B4-BE49-F238E27FC236}">
                <a16:creationId xmlns:a16="http://schemas.microsoft.com/office/drawing/2014/main" id="{2D837BB0-C6B3-4822-991B-C74960BB11FF}"/>
              </a:ext>
            </a:extLst>
          </p:cNvPr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364DB-4E08-412C-BCE4-C392E710E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652" y="1522121"/>
            <a:ext cx="1577413" cy="548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CB8DD8-7091-4844-AC63-108DD8DA2D44}"/>
              </a:ext>
            </a:extLst>
          </p:cNvPr>
          <p:cNvSpPr txBox="1"/>
          <p:nvPr/>
        </p:nvSpPr>
        <p:spPr>
          <a:xfrm>
            <a:off x="5114189" y="2439483"/>
            <a:ext cx="3355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bg1"/>
                </a:solidFill>
                <a:latin typeface="FlandersArtSans-Regular" panose="020B0604020202020204" charset="0"/>
              </a:rPr>
              <a:t>Feedback kan gegeven worden via GitHub op onderstaande </a:t>
            </a:r>
            <a:r>
              <a:rPr lang="nl-BE" sz="1600">
                <a:solidFill>
                  <a:schemeClr val="bg1"/>
                </a:solidFill>
                <a:latin typeface="FlandersArtSans-Regular" panose="020B0604020202020204" charset="0"/>
              </a:rPr>
              <a:t>link:</a:t>
            </a:r>
          </a:p>
          <a:p>
            <a:r>
              <a:rPr lang="en-GB" sz="1600">
                <a:hlinkClick r:id="rId5"/>
              </a:rPr>
              <a:t>https://github.com/Informatievlaanderen/OSLOthema-bodemEnOndergrond/issues</a:t>
            </a:r>
            <a:endParaRPr lang="nl-BE" sz="1600" dirty="0">
              <a:solidFill>
                <a:schemeClr val="bg1"/>
              </a:solidFill>
              <a:latin typeface="FlandersArtSans-Regular" panose="020B0604020202020204" charset="0"/>
            </a:endParaRPr>
          </a:p>
        </p:txBody>
      </p:sp>
      <p:sp>
        <p:nvSpPr>
          <p:cNvPr id="13" name="Google Shape;242;g71eeb774cb_0_278">
            <a:extLst>
              <a:ext uri="{FF2B5EF4-FFF2-40B4-BE49-F238E27FC236}">
                <a16:creationId xmlns:a16="http://schemas.microsoft.com/office/drawing/2014/main" id="{601485B7-26EA-4449-9499-9F52B6421BBA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Feedback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80EA1-69DB-46E1-809C-753B76A602FE}"/>
              </a:ext>
            </a:extLst>
          </p:cNvPr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3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94EA512-FBB2-4DF2-8236-A85947F04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68714"/>
              </p:ext>
            </p:extLst>
          </p:nvPr>
        </p:nvGraphicFramePr>
        <p:xfrm>
          <a:off x="621195" y="1383195"/>
          <a:ext cx="7822276" cy="2299805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1955569">
                  <a:extLst>
                    <a:ext uri="{9D8B030D-6E8A-4147-A177-3AD203B41FA5}">
                      <a16:colId xmlns:a16="http://schemas.microsoft.com/office/drawing/2014/main" val="4180491288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367413541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1561874757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580292199"/>
                    </a:ext>
                  </a:extLst>
                </a:gridCol>
              </a:tblGrid>
              <a:tr h="643558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1 (11/08/20)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2 (15/09/20)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3 (06/10/20)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4 (27/10/20)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107151"/>
                  </a:ext>
                </a:extLst>
              </a:tr>
              <a:tr h="1656247">
                <a:tc>
                  <a:txBody>
                    <a:bodyPr/>
                    <a:lstStyle/>
                    <a:p>
                      <a:pPr algn="ctr"/>
                      <a:r>
                        <a:rPr lang="nl-NL" sz="1400" b="0" i="0" u="none" strike="noStrike" cap="none" dirty="0">
                          <a:solidFill>
                            <a:srgbClr val="000000"/>
                          </a:solidFill>
                          <a:latin typeface="FlandersArtSans-Regular"/>
                          <a:cs typeface="Arial"/>
                          <a:sym typeface="Arial"/>
                        </a:rPr>
                        <a:t>Generiek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nl-NL" sz="1400" b="0" i="0" u="none" strike="noStrike" cap="none">
                        <a:solidFill>
                          <a:srgbClr val="000000"/>
                        </a:solidFill>
                        <a:latin typeface="FlandersArtSans-Regular"/>
                        <a:cs typeface="Arial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nl-NL" sz="1400" b="0" i="0" u="none" strike="noStrike" cap="none">
                        <a:solidFill>
                          <a:srgbClr val="000000"/>
                        </a:solidFill>
                        <a:latin typeface="FlandersArtSans-Regular"/>
                        <a:cs typeface="Arial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nl-NL" sz="1400" b="0" i="0" u="none" strike="noStrike" cap="none">
                        <a:solidFill>
                          <a:srgbClr val="000000"/>
                        </a:solidFill>
                        <a:latin typeface="FlandersArtSans-Regular"/>
                        <a:cs typeface="Arial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nl-NL" sz="1400" b="0" i="0" u="none" strike="noStrike" cap="none">
                          <a:solidFill>
                            <a:srgbClr val="000000"/>
                          </a:solidFill>
                          <a:latin typeface="FlandersArtSans-Regular"/>
                          <a:cs typeface="Arial"/>
                          <a:sym typeface="Arial"/>
                        </a:rPr>
                        <a:t>Generiek</a:t>
                      </a:r>
                      <a:endParaRPr lang="nl-NL" sz="1400" b="0" i="0" u="none" strike="noStrike" cap="none" dirty="0">
                        <a:solidFill>
                          <a:srgbClr val="000000"/>
                        </a:solidFill>
                        <a:latin typeface="FlandersArtSans-Regular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NL">
                        <a:latin typeface="FlandersArtSans-Regular"/>
                      </a:endParaRPr>
                    </a:p>
                    <a:p>
                      <a:pPr algn="ctr"/>
                      <a:endParaRPr lang="nl-NL">
                        <a:latin typeface="FlandersArtSans-Regular"/>
                      </a:endParaRPr>
                    </a:p>
                    <a:p>
                      <a:pPr algn="ctr"/>
                      <a:endParaRPr lang="nl-NL">
                        <a:latin typeface="FlandersArtSans-Regular"/>
                      </a:endParaRPr>
                    </a:p>
                    <a:p>
                      <a:pPr algn="ctr"/>
                      <a:r>
                        <a:rPr lang="nl-NL">
                          <a:latin typeface="FlandersArtSans-Regular"/>
                        </a:rPr>
                        <a:t>Generiek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latin typeface="FlandersArtSans-Regular"/>
                        </a:rPr>
                        <a:t>Generiek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26149"/>
                  </a:ext>
                </a:extLst>
              </a:tr>
            </a:tbl>
          </a:graphicData>
        </a:graphic>
      </p:graphicFrame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E468A188-5763-436D-8E31-BA10F46DAE2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Indeling werkgroepen (nog te bekijken)</a:t>
            </a:r>
          </a:p>
        </p:txBody>
      </p:sp>
    </p:spTree>
    <p:extLst>
      <p:ext uri="{BB962C8B-B14F-4D97-AF65-F5344CB8AC3E}">
        <p14:creationId xmlns:p14="http://schemas.microsoft.com/office/powerpoint/2010/main" val="817518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94EA512-FBB2-4DF2-8236-A85947F04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136724"/>
              </p:ext>
            </p:extLst>
          </p:nvPr>
        </p:nvGraphicFramePr>
        <p:xfrm>
          <a:off x="621195" y="1383195"/>
          <a:ext cx="7822276" cy="2418338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1955569">
                  <a:extLst>
                    <a:ext uri="{9D8B030D-6E8A-4147-A177-3AD203B41FA5}">
                      <a16:colId xmlns:a16="http://schemas.microsoft.com/office/drawing/2014/main" val="4180491288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367413541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1561874757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580292199"/>
                    </a:ext>
                  </a:extLst>
                </a:gridCol>
              </a:tblGrid>
              <a:tr h="608019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1 (11/08/20)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2 (15/09/20)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3 (06/10/20)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4 (27/10/20)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107151"/>
                  </a:ext>
                </a:extLst>
              </a:tr>
              <a:tr h="608019">
                <a:tc rowSpan="3">
                  <a:txBody>
                    <a:bodyPr/>
                    <a:lstStyle/>
                    <a:p>
                      <a:pPr algn="ctr"/>
                      <a:r>
                        <a:rPr lang="nl-NL" dirty="0">
                          <a:latin typeface="FlandersArtSans-Regular"/>
                        </a:rPr>
                        <a:t>Generiek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1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4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l-NL" dirty="0">
                          <a:latin typeface="FlandersArtSans-Regular"/>
                        </a:rPr>
                        <a:t>Generiek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26149"/>
                  </a:ext>
                </a:extLst>
              </a:tr>
              <a:tr h="608019"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2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5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88319"/>
                  </a:ext>
                </a:extLst>
              </a:tr>
              <a:tr h="594281"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3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6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88923"/>
                  </a:ext>
                </a:extLst>
              </a:tr>
            </a:tbl>
          </a:graphicData>
        </a:graphic>
      </p:graphicFrame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E468A188-5763-436D-8E31-BA10F46DAE2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Indeling werkgroepen (nog te bekijken)</a:t>
            </a:r>
          </a:p>
        </p:txBody>
      </p:sp>
    </p:spTree>
    <p:extLst>
      <p:ext uri="{BB962C8B-B14F-4D97-AF65-F5344CB8AC3E}">
        <p14:creationId xmlns:p14="http://schemas.microsoft.com/office/powerpoint/2010/main" val="2313388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94EA512-FBB2-4DF2-8236-A85947F04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663329"/>
              </p:ext>
            </p:extLst>
          </p:nvPr>
        </p:nvGraphicFramePr>
        <p:xfrm>
          <a:off x="621195" y="1383195"/>
          <a:ext cx="7822276" cy="2392938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1955569">
                  <a:extLst>
                    <a:ext uri="{9D8B030D-6E8A-4147-A177-3AD203B41FA5}">
                      <a16:colId xmlns:a16="http://schemas.microsoft.com/office/drawing/2014/main" val="4180491288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367413541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1561874757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580292199"/>
                    </a:ext>
                  </a:extLst>
                </a:gridCol>
              </a:tblGrid>
              <a:tr h="608019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1 (11/08/20)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2 (15/09/20)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3 (06/10/20)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4 (27/10/20)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107151"/>
                  </a:ext>
                </a:extLst>
              </a:tr>
              <a:tr h="608019"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1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4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1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4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26149"/>
                  </a:ext>
                </a:extLst>
              </a:tr>
              <a:tr h="608019"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2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5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2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5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88319"/>
                  </a:ext>
                </a:extLst>
              </a:tr>
              <a:tr h="568881"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3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6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3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6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88923"/>
                  </a:ext>
                </a:extLst>
              </a:tr>
            </a:tbl>
          </a:graphicData>
        </a:graphic>
      </p:graphicFrame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E468A188-5763-436D-8E31-BA10F46DAE2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Indeling werkgroepen (nog te bekijken)</a:t>
            </a:r>
          </a:p>
        </p:txBody>
      </p:sp>
    </p:spTree>
    <p:extLst>
      <p:ext uri="{BB962C8B-B14F-4D97-AF65-F5344CB8AC3E}">
        <p14:creationId xmlns:p14="http://schemas.microsoft.com/office/powerpoint/2010/main" val="319904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hlinkClick r:id="rId2"/>
            <a:extLst>
              <a:ext uri="{FF2B5EF4-FFF2-40B4-BE49-F238E27FC236}">
                <a16:creationId xmlns:a16="http://schemas.microsoft.com/office/drawing/2014/main" id="{A64380F2-1081-4994-9FF9-80CFE5149A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00063" y="1063700"/>
            <a:ext cx="5593981" cy="2696585"/>
          </a:xfrm>
          <a:prstGeom prst="rect">
            <a:avLst/>
          </a:prstGeom>
        </p:spPr>
      </p:pic>
      <p:pic>
        <p:nvPicPr>
          <p:cNvPr id="5" name="Afbeelding 4">
            <a:hlinkClick r:id="rId4"/>
            <a:extLst>
              <a:ext uri="{FF2B5EF4-FFF2-40B4-BE49-F238E27FC236}">
                <a16:creationId xmlns:a16="http://schemas.microsoft.com/office/drawing/2014/main" id="{C91212A0-DDAB-4BA5-85D7-DECC710BA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551" y="1404000"/>
            <a:ext cx="2929130" cy="2662500"/>
          </a:xfrm>
          <a:prstGeom prst="rect">
            <a:avLst/>
          </a:prstGeom>
        </p:spPr>
      </p:pic>
      <p:pic>
        <p:nvPicPr>
          <p:cNvPr id="9" name="Afbeelding 8">
            <a:hlinkClick r:id="rId6"/>
            <a:extLst>
              <a:ext uri="{FF2B5EF4-FFF2-40B4-BE49-F238E27FC236}">
                <a16:creationId xmlns:a16="http://schemas.microsoft.com/office/drawing/2014/main" id="{D827A9E6-9F53-42D0-AC71-37F3827EF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26" y="3940670"/>
            <a:ext cx="2451827" cy="1100455"/>
          </a:xfrm>
          <a:prstGeom prst="rect">
            <a:avLst/>
          </a:prstGeom>
        </p:spPr>
      </p:pic>
      <p:pic>
        <p:nvPicPr>
          <p:cNvPr id="10" name="Afbeelding 9">
            <a:hlinkClick r:id="rId8"/>
            <a:extLst>
              <a:ext uri="{FF2B5EF4-FFF2-40B4-BE49-F238E27FC236}">
                <a16:creationId xmlns:a16="http://schemas.microsoft.com/office/drawing/2014/main" id="{FE9F499E-BAAF-4895-B6CA-27F68F04D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2275" y="3176768"/>
            <a:ext cx="3082528" cy="1167033"/>
          </a:xfrm>
          <a:prstGeom prst="rect">
            <a:avLst/>
          </a:prstGeom>
        </p:spPr>
      </p:pic>
      <p:pic>
        <p:nvPicPr>
          <p:cNvPr id="11" name="Afbeelding 10">
            <a:hlinkClick r:id="rId10"/>
            <a:extLst>
              <a:ext uri="{FF2B5EF4-FFF2-40B4-BE49-F238E27FC236}">
                <a16:creationId xmlns:a16="http://schemas.microsoft.com/office/drawing/2014/main" id="{3052B89C-B30C-41B4-BC18-FD9156CC26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7471" y="3622858"/>
            <a:ext cx="1956467" cy="1067580"/>
          </a:xfrm>
          <a:prstGeom prst="rect">
            <a:avLst/>
          </a:prstGeom>
        </p:spPr>
      </p:pic>
      <p:pic>
        <p:nvPicPr>
          <p:cNvPr id="12" name="Afbeelding 11">
            <a:hlinkClick r:id="rId12"/>
            <a:extLst>
              <a:ext uri="{FF2B5EF4-FFF2-40B4-BE49-F238E27FC236}">
                <a16:creationId xmlns:a16="http://schemas.microsoft.com/office/drawing/2014/main" id="{008392DA-069F-4E23-BE18-55898788EB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3964" y="4309149"/>
            <a:ext cx="2093507" cy="70659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A76A73B-4AA0-4D62-B4D9-32C73005D1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922" y="2880360"/>
            <a:ext cx="3580493" cy="702163"/>
          </a:xfrm>
          <a:prstGeom prst="rect">
            <a:avLst/>
          </a:prstGeom>
        </p:spPr>
      </p:pic>
      <p:sp>
        <p:nvSpPr>
          <p:cNvPr id="14" name="Google Shape;242;g71eeb774cb_0_278">
            <a:extLst>
              <a:ext uri="{FF2B5EF4-FFF2-40B4-BE49-F238E27FC236}">
                <a16:creationId xmlns:a16="http://schemas.microsoft.com/office/drawing/2014/main" id="{D828A5E6-9DFE-450E-AB2A-36050ADDDCC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2400" b="1">
                <a:latin typeface="FlandersArtSans-Bold" panose="00000800000000000000" pitchFamily="2" charset="0"/>
              </a:rPr>
              <a:t>Huidige situatie: verwante uitwisselingsformaten</a:t>
            </a:r>
          </a:p>
        </p:txBody>
      </p:sp>
    </p:spTree>
    <p:extLst>
      <p:ext uri="{BB962C8B-B14F-4D97-AF65-F5344CB8AC3E}">
        <p14:creationId xmlns:p14="http://schemas.microsoft.com/office/powerpoint/2010/main" val="26870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4;p3">
            <a:extLst>
              <a:ext uri="{FF2B5EF4-FFF2-40B4-BE49-F238E27FC236}">
                <a16:creationId xmlns:a16="http://schemas.microsoft.com/office/drawing/2014/main" id="{1368FAB8-B93E-4154-B604-3C1CD73677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A9D2283A-3ECB-4E1C-9C47-23A7C41B2E9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741767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azon.com : Neewer 12''X11''/30cm X 27cm Wooden Director's Film Movie  Slateboard Clapper Board : Camera &amp; Photo">
            <a:extLst>
              <a:ext uri="{FF2B5EF4-FFF2-40B4-BE49-F238E27FC236}">
                <a16:creationId xmlns:a16="http://schemas.microsoft.com/office/drawing/2014/main" id="{CEFEA65B-7AA3-4A51-8200-16CBC6F1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127" y="665739"/>
            <a:ext cx="3223746" cy="38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2DBDF802-D34B-4CB6-A559-55DDCE7E67A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Opname?</a:t>
            </a:r>
          </a:p>
        </p:txBody>
      </p:sp>
    </p:spTree>
    <p:extLst>
      <p:ext uri="{BB962C8B-B14F-4D97-AF65-F5344CB8AC3E}">
        <p14:creationId xmlns:p14="http://schemas.microsoft.com/office/powerpoint/2010/main" val="4051007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Bedankt!</a:t>
            </a:r>
            <a:endParaRPr lang="en-US" sz="480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741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39928A-7BFF-46C6-8F58-76BEC493A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2934" y="1216266"/>
            <a:ext cx="7416000" cy="2754000"/>
          </a:xfrm>
        </p:spPr>
        <p:txBody>
          <a:bodyPr/>
          <a:lstStyle/>
          <a:p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B120B600-B181-40ED-A4A9-1FBEDDF59CFC}"/>
              </a:ext>
            </a:extLst>
          </p:cNvPr>
          <p:cNvGrpSpPr/>
          <p:nvPr/>
        </p:nvGrpSpPr>
        <p:grpSpPr>
          <a:xfrm>
            <a:off x="516997" y="1006333"/>
            <a:ext cx="5636419" cy="2385841"/>
            <a:chOff x="400050" y="1393769"/>
            <a:chExt cx="7954097" cy="3492327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47A60F58-3B18-4711-A812-AB758E9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50" y="1393769"/>
              <a:ext cx="7954097" cy="3492327"/>
            </a:xfrm>
            <a:prstGeom prst="rect">
              <a:avLst/>
            </a:prstGeom>
          </p:spPr>
        </p:pic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886A0285-5AD5-4AC3-A54F-FF62342131C2}"/>
                </a:ext>
              </a:extLst>
            </p:cNvPr>
            <p:cNvSpPr/>
            <p:nvPr/>
          </p:nvSpPr>
          <p:spPr>
            <a:xfrm>
              <a:off x="400050" y="2676333"/>
              <a:ext cx="7954097" cy="9097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nl-BE" sz="1350" kern="1200">
                <a:solidFill>
                  <a:prstClr val="white"/>
                </a:solidFill>
                <a:latin typeface="FlandersArtSerif-Regular"/>
              </a:endParaRPr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5B01DBA1-7E50-4B09-A106-B73F045FCA33}"/>
              </a:ext>
            </a:extLst>
          </p:cNvPr>
          <p:cNvGrpSpPr/>
          <p:nvPr/>
        </p:nvGrpSpPr>
        <p:grpSpPr>
          <a:xfrm>
            <a:off x="6818223" y="765366"/>
            <a:ext cx="2093423" cy="2000250"/>
            <a:chOff x="8824770" y="3624432"/>
            <a:chExt cx="3278459" cy="3233568"/>
          </a:xfrm>
        </p:grpSpPr>
        <p:pic>
          <p:nvPicPr>
            <p:cNvPr id="8" name="Afbeelding 7">
              <a:hlinkClick r:id="rId3"/>
              <a:extLst>
                <a:ext uri="{FF2B5EF4-FFF2-40B4-BE49-F238E27FC236}">
                  <a16:creationId xmlns:a16="http://schemas.microsoft.com/office/drawing/2014/main" id="{B54910B1-B725-4D1A-97CE-4D841B39E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2242" y="3624432"/>
              <a:ext cx="2849762" cy="3233568"/>
            </a:xfrm>
            <a:prstGeom prst="rect">
              <a:avLst/>
            </a:prstGeom>
          </p:spPr>
        </p:pic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1F39BAB-F60C-4CB7-B2C1-9ED18E9916F7}"/>
                </a:ext>
              </a:extLst>
            </p:cNvPr>
            <p:cNvSpPr/>
            <p:nvPr/>
          </p:nvSpPr>
          <p:spPr>
            <a:xfrm>
              <a:off x="8824770" y="5353050"/>
              <a:ext cx="3278459" cy="552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nl-BE" sz="1350" kern="1200">
                <a:solidFill>
                  <a:prstClr val="white"/>
                </a:solidFill>
                <a:latin typeface="FlandersArtSerif-Regular"/>
              </a:endParaRPr>
            </a:p>
          </p:txBody>
        </p:sp>
      </p:grp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EF1D039-40B9-4D8D-BFA8-4E2E7988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840" y="2677850"/>
            <a:ext cx="4521022" cy="216862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3676E38-14BB-404F-B476-BE461881C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94" y="3436195"/>
            <a:ext cx="2523074" cy="113294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64A3B7F-E494-4FC3-917B-29F2329CC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07" y="4061403"/>
            <a:ext cx="2523074" cy="58698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8F43B3F-2C2B-4D6B-83B2-40500214EF04}"/>
              </a:ext>
            </a:extLst>
          </p:cNvPr>
          <p:cNvSpPr txBox="1"/>
          <p:nvPr/>
        </p:nvSpPr>
        <p:spPr>
          <a:xfrm>
            <a:off x="3965783" y="1727838"/>
            <a:ext cx="2520036" cy="30008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  <a:hlinkClick r:id="rId8"/>
              </a:rPr>
              <a:t>Of synchronisatie</a:t>
            </a:r>
            <a:endParaRPr lang="nl-BE" sz="1350" kern="1200" dirty="0">
              <a:solidFill>
                <a:srgbClr val="373636"/>
              </a:solidFill>
              <a:latin typeface="FlandersArtSerif-Regular"/>
              <a:ea typeface="+mn-ea"/>
              <a:cs typeface="+mn-cs"/>
            </a:endParaRPr>
          </a:p>
        </p:txBody>
      </p:sp>
      <p:sp>
        <p:nvSpPr>
          <p:cNvPr id="7" name="Pijl: omlaag 6">
            <a:extLst>
              <a:ext uri="{FF2B5EF4-FFF2-40B4-BE49-F238E27FC236}">
                <a16:creationId xmlns:a16="http://schemas.microsoft.com/office/drawing/2014/main" id="{B305A1D7-8DE4-4F3D-A136-9D8A8C8924A5}"/>
              </a:ext>
            </a:extLst>
          </p:cNvPr>
          <p:cNvSpPr/>
          <p:nvPr/>
        </p:nvSpPr>
        <p:spPr>
          <a:xfrm>
            <a:off x="2136215" y="1608666"/>
            <a:ext cx="195722" cy="451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nl-BE" sz="1350" kern="1200">
              <a:solidFill>
                <a:prstClr val="white"/>
              </a:solidFill>
              <a:latin typeface="FlandersArtSerif-Regular"/>
            </a:endParaRP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4EA0C6C8-EC79-4DF3-8E9D-0558E0F55503}"/>
              </a:ext>
            </a:extLst>
          </p:cNvPr>
          <p:cNvSpPr/>
          <p:nvPr/>
        </p:nvSpPr>
        <p:spPr>
          <a:xfrm>
            <a:off x="3282359" y="1579486"/>
            <a:ext cx="195722" cy="451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nl-BE" sz="1350" kern="1200">
              <a:solidFill>
                <a:prstClr val="white"/>
              </a:solidFill>
              <a:latin typeface="FlandersArtSerif-Regular"/>
            </a:endParaRPr>
          </a:p>
        </p:txBody>
      </p:sp>
      <p:sp>
        <p:nvSpPr>
          <p:cNvPr id="18" name="Google Shape;242;g71eeb774cb_0_278">
            <a:extLst>
              <a:ext uri="{FF2B5EF4-FFF2-40B4-BE49-F238E27FC236}">
                <a16:creationId xmlns:a16="http://schemas.microsoft.com/office/drawing/2014/main" id="{C2294444-B37D-490B-9EC7-D089543F903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2400" b="1">
                <a:latin typeface="FlandersArtSans-Bold" panose="00000800000000000000" pitchFamily="2" charset="0"/>
              </a:rPr>
              <a:t>Huidige situatie: beschikbare tools/applicaties</a:t>
            </a:r>
          </a:p>
        </p:txBody>
      </p:sp>
    </p:spTree>
    <p:extLst>
      <p:ext uri="{BB962C8B-B14F-4D97-AF65-F5344CB8AC3E}">
        <p14:creationId xmlns:p14="http://schemas.microsoft.com/office/powerpoint/2010/main" val="179875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7AEB83-8325-4AE7-A423-A68B842BF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9351" y="1461800"/>
            <a:ext cx="7416000" cy="2754000"/>
          </a:xfrm>
        </p:spPr>
        <p:txBody>
          <a:bodyPr/>
          <a:lstStyle/>
          <a:p>
            <a:r>
              <a:rPr lang="nl-BE" dirty="0"/>
              <a:t>DOV-data: via permanente URL</a:t>
            </a:r>
          </a:p>
          <a:p>
            <a:pPr lvl="1"/>
            <a:r>
              <a:rPr lang="nl-BE" sz="2100" dirty="0">
                <a:hlinkClick r:id="rId2"/>
              </a:rPr>
              <a:t>https://www.dov.vlaanderen.be/data/boring/2006-148250</a:t>
            </a:r>
            <a:endParaRPr lang="nl-BE" sz="2100" dirty="0"/>
          </a:p>
          <a:p>
            <a:pPr lvl="2"/>
            <a:r>
              <a:rPr lang="nl-B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xml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r>
              <a:rPr lang="nl-BE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r>
              <a:rPr lang="nl-BE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endParaRPr lang="nl-BE" sz="1200" dirty="0">
              <a:solidFill>
                <a:srgbClr val="FF0000"/>
              </a:solidFill>
            </a:endParaRPr>
          </a:p>
          <a:p>
            <a:r>
              <a:rPr lang="nl-BE" dirty="0"/>
              <a:t>Objecten op die manier ontsloten of ontsluiting lopende</a:t>
            </a:r>
          </a:p>
          <a:p>
            <a:pPr lvl="1"/>
            <a:r>
              <a:rPr lang="nl-BE" dirty="0"/>
              <a:t>Opdracht, boring, interpretatie, grondmonster, sondering, put, filter, watermonster, ….</a:t>
            </a:r>
          </a:p>
          <a:p>
            <a:pPr lvl="1"/>
            <a:r>
              <a:rPr lang="nl-BE" dirty="0">
                <a:solidFill>
                  <a:schemeClr val="accent3">
                    <a:lumMod val="75000"/>
                  </a:schemeClr>
                </a:solidFill>
              </a:rPr>
              <a:t>bodemlocatie, bodemsite, bodemmonster, …..</a:t>
            </a: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B0E1648-ECC2-44D4-A81C-A91B45991B6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2800" b="1">
                <a:latin typeface="FlandersArtSans-Bold" panose="00000800000000000000" pitchFamily="2" charset="0"/>
              </a:rPr>
              <a:t>Huidige ontsluiting data DOV</a:t>
            </a:r>
          </a:p>
        </p:txBody>
      </p:sp>
    </p:spTree>
    <p:extLst>
      <p:ext uri="{BB962C8B-B14F-4D97-AF65-F5344CB8AC3E}">
        <p14:creationId xmlns:p14="http://schemas.microsoft.com/office/powerpoint/2010/main" val="840627858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ngepast ontwerp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erbeeldingwerkt_basic" id="{41909F28-2DC5-462A-8911-DF133BE08E12}" vid="{59EBEE2F-449F-45B7-949D-B98288F255A2}"/>
    </a:ext>
  </a:extLst>
</a:theme>
</file>

<file path=ppt/theme/theme3.xml><?xml version="1.0" encoding="utf-8"?>
<a:theme xmlns:a="http://schemas.openxmlformats.org/drawingml/2006/main" name="Presentatie_VO_V6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O.potx" id="{7AB0AA7F-90C7-4DB1-9791-B98BE5007A2C}" vid="{D2F0DD5C-7E50-4920-B7D3-BD639FE43863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4A564E6F5D408959F27DA767F44F" ma:contentTypeVersion="8" ma:contentTypeDescription="Een nieuw document maken." ma:contentTypeScope="" ma:versionID="e8d8fc4edf083d98f55e3c31622bec19">
  <xsd:schema xmlns:xsd="http://www.w3.org/2001/XMLSchema" xmlns:xs="http://www.w3.org/2001/XMLSchema" xmlns:p="http://schemas.microsoft.com/office/2006/metadata/properties" xmlns:ns2="abf44e2d-3236-448c-a468-3a575a901de3" targetNamespace="http://schemas.microsoft.com/office/2006/metadata/properties" ma:root="true" ma:fieldsID="82a717d54db3fdcff4530fe1dec54977" ns2:_="">
    <xsd:import namespace="abf44e2d-3236-448c-a468-3a575a901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44e2d-3236-448c-a468-3a575a901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E57B8A-A9B4-4720-A920-9B612B276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44e2d-3236-448c-a468-3a575a901d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05D2F2-989D-470B-98A5-E5E4BF5A1A2D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bf44e2d-3236-448c-a468-3a575a901de3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E77E2D1-C5F5-45CF-9BB3-E4DE1972D7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2381</Words>
  <Application>Microsoft Office PowerPoint</Application>
  <PresentationFormat>On-screen Show (16:9)</PresentationFormat>
  <Paragraphs>404</Paragraphs>
  <Slides>72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8" baseType="lpstr">
      <vt:lpstr>Calibri</vt:lpstr>
      <vt:lpstr>FlandersArtSerif-Regular</vt:lpstr>
      <vt:lpstr>Arial</vt:lpstr>
      <vt:lpstr>Droid Sans Mono</vt:lpstr>
      <vt:lpstr>Wingdings</vt:lpstr>
      <vt:lpstr>inherit</vt:lpstr>
      <vt:lpstr>Arial Unicode MS</vt:lpstr>
      <vt:lpstr>Proxima Nova</vt:lpstr>
      <vt:lpstr>FlandersArtSans-Regular</vt:lpstr>
      <vt:lpstr>Noto Sans Symbols</vt:lpstr>
      <vt:lpstr>Courier New</vt:lpstr>
      <vt:lpstr>Helvetica Neue</vt:lpstr>
      <vt:lpstr>FlandersArtSans-Bold</vt:lpstr>
      <vt:lpstr>4_Presentatie_verbeelding werkt - kopie</vt:lpstr>
      <vt:lpstr>Aangepast ontwerp</vt:lpstr>
      <vt:lpstr>Presentatie_VO_V6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Aanleiding en context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OSLO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Standaarden voor Linkende Organisaties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Brainstormsessie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 aflijnen </vt:lpstr>
      <vt:lpstr>PowerPoint Presentation</vt:lpstr>
      <vt:lpstr>Volgende stappen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werkgroep: Besluitvorming</dc:title>
  <dc:creator>Eveline Vlassenroot</dc:creator>
  <cp:lastModifiedBy>Dimitri Schepers</cp:lastModifiedBy>
  <cp:revision>61</cp:revision>
  <dcterms:modified xsi:type="dcterms:W3CDTF">2020-07-09T14:21:36Z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0x010100F7934A564E6F5D408959F27DA767F44F</vt:lpwstr>
  </property>
</Properties>
</file>